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3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5" r:id="rId2"/>
    <p:sldMasterId id="2147483737" r:id="rId3"/>
    <p:sldMasterId id="2147483749" r:id="rId4"/>
  </p:sldMasterIdLst>
  <p:notesMasterIdLst>
    <p:notesMasterId r:id="rId22"/>
  </p:notesMasterIdLst>
  <p:handoutMasterIdLst>
    <p:handoutMasterId r:id="rId23"/>
  </p:handoutMasterIdLst>
  <p:sldIdLst>
    <p:sldId id="650" r:id="rId5"/>
    <p:sldId id="688" r:id="rId6"/>
    <p:sldId id="689" r:id="rId7"/>
    <p:sldId id="700" r:id="rId8"/>
    <p:sldId id="701" r:id="rId9"/>
    <p:sldId id="693" r:id="rId10"/>
    <p:sldId id="699" r:id="rId11"/>
    <p:sldId id="712" r:id="rId12"/>
    <p:sldId id="702" r:id="rId13"/>
    <p:sldId id="703" r:id="rId14"/>
    <p:sldId id="704" r:id="rId15"/>
    <p:sldId id="705" r:id="rId16"/>
    <p:sldId id="706" r:id="rId17"/>
    <p:sldId id="707" r:id="rId18"/>
    <p:sldId id="708" r:id="rId19"/>
    <p:sldId id="709" r:id="rId20"/>
    <p:sldId id="710" r:id="rId21"/>
  </p:sldIdLst>
  <p:sldSz cx="11522075" cy="6480175"/>
  <p:notesSz cx="6797675" cy="9928225"/>
  <p:custDataLst>
    <p:tags r:id="rId24"/>
  </p:custDataLst>
  <p:defaultTextStyle>
    <a:defPPr>
      <a:defRPr lang="ru-RU"/>
    </a:defPPr>
    <a:lvl1pPr marL="0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26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052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078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097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123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148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172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194" algn="l" defTabSz="9140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5311" userDrawn="1">
          <p15:clr>
            <a:srgbClr val="A4A3A4"/>
          </p15:clr>
        </p15:guide>
        <p15:guide id="3" orient="horz" pos="799">
          <p15:clr>
            <a:srgbClr val="A4A3A4"/>
          </p15:clr>
        </p15:guide>
        <p15:guide id="4" orient="horz" pos="1026">
          <p15:clr>
            <a:srgbClr val="A4A3A4"/>
          </p15:clr>
        </p15:guide>
        <p15:guide id="5" orient="horz" pos="4156" userDrawn="1">
          <p15:clr>
            <a:srgbClr val="A4A3A4"/>
          </p15:clr>
        </p15:guide>
        <p15:guide id="6" pos="158">
          <p15:clr>
            <a:srgbClr val="A4A3A4"/>
          </p15:clr>
        </p15:guide>
        <p15:guide id="7" pos="5602">
          <p15:clr>
            <a:srgbClr val="A4A3A4"/>
          </p15:clr>
        </p15:guide>
        <p15:guide id="8" orient="horz" pos="2041">
          <p15:clr>
            <a:srgbClr val="A4A3A4"/>
          </p15:clr>
        </p15:guide>
        <p15:guide id="9" orient="horz" pos="755">
          <p15:clr>
            <a:srgbClr val="A4A3A4"/>
          </p15:clr>
        </p15:guide>
        <p15:guide id="10" orient="horz" pos="969">
          <p15:clr>
            <a:srgbClr val="A4A3A4"/>
          </p15:clr>
        </p15:guide>
        <p15:guide id="11" orient="horz" pos="3884">
          <p15:clr>
            <a:srgbClr val="A4A3A4"/>
          </p15:clr>
        </p15:guide>
        <p15:guide id="12" pos="6692">
          <p15:clr>
            <a:srgbClr val="A4A3A4"/>
          </p15:clr>
        </p15:guide>
        <p15:guide id="13" pos="199">
          <p15:clr>
            <a:srgbClr val="A4A3A4"/>
          </p15:clr>
        </p15:guide>
        <p15:guide id="14" pos="7059">
          <p15:clr>
            <a:srgbClr val="A4A3A4"/>
          </p15:clr>
        </p15:guide>
        <p15:guide id="15" pos="362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277"/>
    <a:srgbClr val="00FF00"/>
    <a:srgbClr val="FF9900"/>
    <a:srgbClr val="DFE5EF"/>
    <a:srgbClr val="97BCD5"/>
    <a:srgbClr val="D5E8FF"/>
    <a:srgbClr val="E0D030"/>
    <a:srgbClr val="DDDDDD"/>
    <a:srgbClr val="7F7F7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214" autoAdjust="0"/>
    <p:restoredTop sz="93961" autoAdjust="0"/>
  </p:normalViewPr>
  <p:slideViewPr>
    <p:cSldViewPr>
      <p:cViewPr>
        <p:scale>
          <a:sx n="100" d="100"/>
          <a:sy n="100" d="100"/>
        </p:scale>
        <p:origin x="-199" y="-94"/>
      </p:cViewPr>
      <p:guideLst>
        <p:guide orient="horz" pos="2159"/>
        <p:guide orient="horz" pos="799"/>
        <p:guide orient="horz" pos="1026"/>
        <p:guide orient="horz" pos="4156"/>
        <p:guide orient="horz" pos="2041"/>
        <p:guide orient="horz" pos="755"/>
        <p:guide orient="horz" pos="969"/>
        <p:guide orient="horz" pos="3884"/>
        <p:guide pos="5311"/>
        <p:guide pos="158"/>
        <p:guide pos="5602"/>
        <p:guide pos="6692"/>
        <p:guide pos="199"/>
        <p:guide pos="7059"/>
        <p:guide pos="362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gs" Target="tags/tag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Relationship Id="rId35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\\FRP-SEV\Downloads\&#1055;&#1086;&#1074;&#1099;&#1096;&#1077;&#1085;&#1080;&#1077;%20&#1087;&#1088;&#1086;&#1080;&#1079;&#1074;&#1086;&#1076;&#1080;&#1090;&#1077;&#1083;&#1100;&#1085;&#1086;&#1089;&#1090;&#1080;%20&#1090;&#1088;&#1091;&#1076;&#1072;\&#1057;&#1087;&#1080;&#1089;&#1086;&#1082;%20&#1087;&#1088;&#1077;&#1076;&#1087;&#1088;&#1080;&#1103;&#1090;&#1080;&#1081;%20-%20&#1086;&#1073;&#1091;&#1095;&#1077;&#1085;&#1080;&#1077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cat>
            <c:strRef>
              <c:f>Лист1!$C$3:$C$15</c:f>
              <c:strCache>
                <c:ptCount val="9"/>
                <c:pt idx="0">
                  <c:v>АО «Алексинская БКФ»</c:v>
                </c:pt>
                <c:pt idx="1">
                  <c:v>ОАО «Пластик»</c:v>
                </c:pt>
                <c:pt idx="2">
                  <c:v>ООО «Полипласт Новомосковск»</c:v>
                </c:pt>
                <c:pt idx="3">
                  <c:v>ООО «Аэрозоль Новомосковск»</c:v>
                </c:pt>
                <c:pt idx="4">
                  <c:v>АО «ПОЛЕМА»</c:v>
                </c:pt>
                <c:pt idx="5">
                  <c:v>ПАО «НПО «Стрела»</c:v>
                </c:pt>
                <c:pt idx="6">
                  <c:v>ПАО «Тулачермет»</c:v>
                </c:pt>
                <c:pt idx="7">
                  <c:v>ФКП «Алексинский химический комбинат»</c:v>
                </c:pt>
                <c:pt idx="8">
                  <c:v>АО «АК «Туламашзавод»</c:v>
                </c:pt>
              </c:strCache>
            </c:strRef>
          </c:cat>
          <c:val>
            <c:numRef>
              <c:f>Лист1!$J$3:$J$15</c:f>
              <c:numCache>
                <c:formatCode>General</c:formatCode>
                <c:ptCount val="9"/>
                <c:pt idx="0">
                  <c:v>15</c:v>
                </c:pt>
                <c:pt idx="1">
                  <c:v>28</c:v>
                </c:pt>
                <c:pt idx="2">
                  <c:v>33</c:v>
                </c:pt>
                <c:pt idx="3">
                  <c:v>48</c:v>
                </c:pt>
                <c:pt idx="4">
                  <c:v>57</c:v>
                </c:pt>
                <c:pt idx="5">
                  <c:v>133</c:v>
                </c:pt>
                <c:pt idx="6">
                  <c:v>290</c:v>
                </c:pt>
                <c:pt idx="7">
                  <c:v>290</c:v>
                </c:pt>
                <c:pt idx="8">
                  <c:v>330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90"/>
        <c:overlap val="-50"/>
        <c:axId val="211255808"/>
        <c:axId val="165281792"/>
      </c:barChart>
      <c:catAx>
        <c:axId val="211255808"/>
        <c:scaling>
          <c:orientation val="minMax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ru-RU"/>
          </a:p>
        </c:txPr>
        <c:crossAx val="165281792"/>
        <c:crosses val="autoZero"/>
        <c:auto val="1"/>
        <c:lblAlgn val="ctr"/>
        <c:lblOffset val="100"/>
        <c:noMultiLvlLbl val="0"/>
      </c:catAx>
      <c:valAx>
        <c:axId val="165281792"/>
        <c:scaling>
          <c:orientation val="minMax"/>
          <c:max val="300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ru-RU"/>
          </a:p>
        </c:txPr>
        <c:crossAx val="21125580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 Narrow" panose="020B0606020202030204" pitchFamily="34" charset="0"/>
        </a:defRPr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982C13D-0C76-41C6-A288-A31D63D65A70}" type="doc">
      <dgm:prSet loTypeId="urn:microsoft.com/office/officeart/2005/8/layout/lProcess3" loCatId="process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556627D-9780-483F-B485-025A489260E1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Общая численность обучаемых работников предприятий-участников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398BEF29-4BAA-48F2-90D4-A454AFA52651}" type="parTrans" cxnId="{F63E1B22-B66F-4D8C-81BB-38BBA1C980F1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F9B39928-0C29-437A-B140-E10466CE4288}" type="sibTrans" cxnId="{F63E1B22-B66F-4D8C-81BB-38BBA1C980F1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E73D097D-3BF6-4CA6-8193-FFE0BB92D8CD}">
      <dgm:prSet phldrT="[Текст]" cust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Общий объем финансирования мероприятий по обучению работников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4CE0B3AD-5B6F-4551-8E68-4630C1C00A04}" type="parTrans" cxnId="{86B1A046-E26A-42B8-BAD5-F27E02769C0F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6ECAF6FA-83D6-4165-8646-A9543181FC6E}" type="sibTrans" cxnId="{86B1A046-E26A-42B8-BAD5-F27E02769C0F}">
      <dgm:prSet/>
      <dgm:spPr/>
      <dgm:t>
        <a:bodyPr/>
        <a:lstStyle/>
        <a:p>
          <a:endParaRPr lang="ru-RU" sz="2000">
            <a:latin typeface="Arial Narrow" panose="020B0606020202030204" pitchFamily="34" charset="0"/>
          </a:endParaRPr>
        </a:p>
      </dgm:t>
    </dgm:pt>
    <dgm:pt modelId="{9CC02A43-26B3-4A0B-9106-9FFDF8118BB9}" type="pres">
      <dgm:prSet presAssocID="{4982C13D-0C76-41C6-A288-A31D63D65A70}" presName="Name0" presStyleCnt="0">
        <dgm:presLayoutVars>
          <dgm:chPref val="3"/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3795DBA-CC10-46D2-9FB4-2DAE15777776}" type="pres">
      <dgm:prSet presAssocID="{B556627D-9780-483F-B485-025A489260E1}" presName="horFlow" presStyleCnt="0"/>
      <dgm:spPr/>
    </dgm:pt>
    <dgm:pt modelId="{4159DF10-2866-4A33-97D6-FCC0632F6082}" type="pres">
      <dgm:prSet presAssocID="{B556627D-9780-483F-B485-025A489260E1}" presName="bigChev" presStyleLbl="node1" presStyleIdx="0" presStyleCnt="2" custScaleX="179335" custScaleY="58765"/>
      <dgm:spPr/>
      <dgm:t>
        <a:bodyPr/>
        <a:lstStyle/>
        <a:p>
          <a:endParaRPr lang="ru-RU"/>
        </a:p>
      </dgm:t>
    </dgm:pt>
    <dgm:pt modelId="{6EA3185C-F5DC-47BA-991F-D0FC3AACFC9E}" type="pres">
      <dgm:prSet presAssocID="{B556627D-9780-483F-B485-025A489260E1}" presName="vSp" presStyleCnt="0"/>
      <dgm:spPr/>
    </dgm:pt>
    <dgm:pt modelId="{968D14E1-8D65-4BF2-9A3C-F6E03229F579}" type="pres">
      <dgm:prSet presAssocID="{E73D097D-3BF6-4CA6-8193-FFE0BB92D8CD}" presName="horFlow" presStyleCnt="0"/>
      <dgm:spPr/>
    </dgm:pt>
    <dgm:pt modelId="{E3BFA0DE-2ECC-4117-8FBF-B4E33C638DEC}" type="pres">
      <dgm:prSet presAssocID="{E73D097D-3BF6-4CA6-8193-FFE0BB92D8CD}" presName="bigChev" presStyleLbl="node1" presStyleIdx="1" presStyleCnt="2" custScaleX="179058" custScaleY="58543"/>
      <dgm:spPr/>
      <dgm:t>
        <a:bodyPr/>
        <a:lstStyle/>
        <a:p>
          <a:endParaRPr lang="ru-RU"/>
        </a:p>
      </dgm:t>
    </dgm:pt>
  </dgm:ptLst>
  <dgm:cxnLst>
    <dgm:cxn modelId="{5A2D3611-FF68-4C54-9E9E-94A2B2CCAA92}" type="presOf" srcId="{4982C13D-0C76-41C6-A288-A31D63D65A70}" destId="{9CC02A43-26B3-4A0B-9106-9FFDF8118BB9}" srcOrd="0" destOrd="0" presId="urn:microsoft.com/office/officeart/2005/8/layout/lProcess3"/>
    <dgm:cxn modelId="{F63E1B22-B66F-4D8C-81BB-38BBA1C980F1}" srcId="{4982C13D-0C76-41C6-A288-A31D63D65A70}" destId="{B556627D-9780-483F-B485-025A489260E1}" srcOrd="0" destOrd="0" parTransId="{398BEF29-4BAA-48F2-90D4-A454AFA52651}" sibTransId="{F9B39928-0C29-437A-B140-E10466CE4288}"/>
    <dgm:cxn modelId="{86B1A046-E26A-42B8-BAD5-F27E02769C0F}" srcId="{4982C13D-0C76-41C6-A288-A31D63D65A70}" destId="{E73D097D-3BF6-4CA6-8193-FFE0BB92D8CD}" srcOrd="1" destOrd="0" parTransId="{4CE0B3AD-5B6F-4551-8E68-4630C1C00A04}" sibTransId="{6ECAF6FA-83D6-4165-8646-A9543181FC6E}"/>
    <dgm:cxn modelId="{C2753325-EAE7-473E-BC79-46D467C9150A}" type="presOf" srcId="{B556627D-9780-483F-B485-025A489260E1}" destId="{4159DF10-2866-4A33-97D6-FCC0632F6082}" srcOrd="0" destOrd="0" presId="urn:microsoft.com/office/officeart/2005/8/layout/lProcess3"/>
    <dgm:cxn modelId="{6ADE9355-3C56-4F3E-9E09-CC2A3E0DAD21}" type="presOf" srcId="{E73D097D-3BF6-4CA6-8193-FFE0BB92D8CD}" destId="{E3BFA0DE-2ECC-4117-8FBF-B4E33C638DEC}" srcOrd="0" destOrd="0" presId="urn:microsoft.com/office/officeart/2005/8/layout/lProcess3"/>
    <dgm:cxn modelId="{1628DF98-B65E-4794-9E66-19C5182891CB}" type="presParOf" srcId="{9CC02A43-26B3-4A0B-9106-9FFDF8118BB9}" destId="{63795DBA-CC10-46D2-9FB4-2DAE15777776}" srcOrd="0" destOrd="0" presId="urn:microsoft.com/office/officeart/2005/8/layout/lProcess3"/>
    <dgm:cxn modelId="{719244FA-4E8B-49F9-A9F4-9CD17E729C0E}" type="presParOf" srcId="{63795DBA-CC10-46D2-9FB4-2DAE15777776}" destId="{4159DF10-2866-4A33-97D6-FCC0632F6082}" srcOrd="0" destOrd="0" presId="urn:microsoft.com/office/officeart/2005/8/layout/lProcess3"/>
    <dgm:cxn modelId="{C7244FB1-129A-4941-9935-8EA6B35CFC56}" type="presParOf" srcId="{9CC02A43-26B3-4A0B-9106-9FFDF8118BB9}" destId="{6EA3185C-F5DC-47BA-991F-D0FC3AACFC9E}" srcOrd="1" destOrd="0" presId="urn:microsoft.com/office/officeart/2005/8/layout/lProcess3"/>
    <dgm:cxn modelId="{DB59C3E7-4F42-4D6F-A125-E44AAA46C95A}" type="presParOf" srcId="{9CC02A43-26B3-4A0B-9106-9FFDF8118BB9}" destId="{968D14E1-8D65-4BF2-9A3C-F6E03229F579}" srcOrd="2" destOrd="0" presId="urn:microsoft.com/office/officeart/2005/8/layout/lProcess3"/>
    <dgm:cxn modelId="{BBBDBA04-489C-4081-BF61-0E0981CC50C9}" type="presParOf" srcId="{968D14E1-8D65-4BF2-9A3C-F6E03229F579}" destId="{E3BFA0DE-2ECC-4117-8FBF-B4E33C638DEC}" srcOrd="0" destOrd="0" presId="urn:microsoft.com/office/officeart/2005/8/layout/l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0A23ACC-49CD-47B3-85DF-6E9C52A4C1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494AD3-F403-46B1-851F-D7FF0BB2FC06}">
      <dgm:prSet phldrT="[Текст]"/>
      <dgm:spPr/>
      <dgm:t>
        <a:bodyPr/>
        <a:lstStyle/>
        <a:p>
          <a:r>
            <a:rPr lang="ru-RU" smtClean="0"/>
            <a:t>Экономика предприятия</a:t>
          </a:r>
          <a:endParaRPr lang="ru-RU" dirty="0"/>
        </a:p>
      </dgm:t>
    </dgm:pt>
    <dgm:pt modelId="{68CAAB5F-59D9-4F41-B8D3-06B8D6A9C2C5}" type="parTrans" cxnId="{6EBF1145-01C1-4D86-8E06-1E92DEF024FF}">
      <dgm:prSet/>
      <dgm:spPr/>
      <dgm:t>
        <a:bodyPr/>
        <a:lstStyle/>
        <a:p>
          <a:endParaRPr lang="ru-RU"/>
        </a:p>
      </dgm:t>
    </dgm:pt>
    <dgm:pt modelId="{B7789A3C-B3D1-49A0-B07B-2C64B002E5B5}" type="sibTrans" cxnId="{6EBF1145-01C1-4D86-8E06-1E92DEF024FF}">
      <dgm:prSet/>
      <dgm:spPr/>
      <dgm:t>
        <a:bodyPr/>
        <a:lstStyle/>
        <a:p>
          <a:endParaRPr lang="ru-RU"/>
        </a:p>
      </dgm:t>
    </dgm:pt>
    <dgm:pt modelId="{C93C0183-C10E-43CC-9685-3A91887D3F43}">
      <dgm:prSet phldrT="[Текст]"/>
      <dgm:spPr/>
      <dgm:t>
        <a:bodyPr/>
        <a:lstStyle/>
        <a:p>
          <a:r>
            <a:rPr lang="ru-RU" dirty="0" smtClean="0"/>
            <a:t>Управление персоналом на предприятии</a:t>
          </a:r>
          <a:endParaRPr lang="ru-RU" dirty="0"/>
        </a:p>
      </dgm:t>
    </dgm:pt>
    <dgm:pt modelId="{9B444DEA-FC71-4D15-A3A2-65C372B0C3D3}" type="parTrans" cxnId="{9DCA366A-6DF0-4C7B-895E-2FCF59C6BADF}">
      <dgm:prSet/>
      <dgm:spPr/>
      <dgm:t>
        <a:bodyPr/>
        <a:lstStyle/>
        <a:p>
          <a:endParaRPr lang="ru-RU"/>
        </a:p>
      </dgm:t>
    </dgm:pt>
    <dgm:pt modelId="{26AA2976-0367-4307-9909-DA0839258CA9}" type="sibTrans" cxnId="{9DCA366A-6DF0-4C7B-895E-2FCF59C6BADF}">
      <dgm:prSet/>
      <dgm:spPr/>
      <dgm:t>
        <a:bodyPr/>
        <a:lstStyle/>
        <a:p>
          <a:endParaRPr lang="ru-RU"/>
        </a:p>
      </dgm:t>
    </dgm:pt>
    <dgm:pt modelId="{A5F33FA3-DE5C-49A2-948C-F384DDF9C5EB}">
      <dgm:prSet phldrT="[Текст]" custT="1"/>
      <dgm:spPr/>
      <dgm:t>
        <a:bodyPr/>
        <a:lstStyle/>
        <a:p>
          <a:pPr algn="just"/>
          <a:r>
            <a:rPr lang="ru-RU" sz="1800" dirty="0" smtClean="0"/>
            <a:t>Концепции управления персоналом. Современные подходы к управлению персоналом. Трудовой потенциал работника. Модель компетенций. Обучение персонала. Развитие персонала. Модели карьеры. Движущие мотивы карьеры. Цели и механизм управления карьерой. Работа с кадровым резервом. Оценка персонала. Кадровый аудит. Контроль персонала. Теоретические основы мотивации. Формы и методы стимулирования. Мотивационный аудит.</a:t>
          </a:r>
          <a:endParaRPr lang="ru-RU" sz="1800" dirty="0"/>
        </a:p>
      </dgm:t>
    </dgm:pt>
    <dgm:pt modelId="{E8DD2A33-CBDD-4996-8802-14C691CB4BC6}" type="parTrans" cxnId="{0FA6C3FF-0B41-409F-8787-1FD2C6C5043C}">
      <dgm:prSet/>
      <dgm:spPr/>
      <dgm:t>
        <a:bodyPr/>
        <a:lstStyle/>
        <a:p>
          <a:endParaRPr lang="ru-RU"/>
        </a:p>
      </dgm:t>
    </dgm:pt>
    <dgm:pt modelId="{ED88213B-9596-4695-9E3A-E92BDE7E3241}" type="sibTrans" cxnId="{0FA6C3FF-0B41-409F-8787-1FD2C6C5043C}">
      <dgm:prSet/>
      <dgm:spPr/>
      <dgm:t>
        <a:bodyPr/>
        <a:lstStyle/>
        <a:p>
          <a:endParaRPr lang="ru-RU"/>
        </a:p>
      </dgm:t>
    </dgm:pt>
    <dgm:pt modelId="{2C29CE7A-2BE6-433B-941C-511F69C8E262}">
      <dgm:prSet phldrT="[Текст]" custT="1"/>
      <dgm:spPr/>
      <dgm:t>
        <a:bodyPr/>
        <a:lstStyle/>
        <a:p>
          <a:pPr algn="just"/>
          <a:r>
            <a:rPr lang="ru-RU" sz="1800" dirty="0" smtClean="0"/>
            <a:t>Понятие предприятия, особенностей функционирования. Понятие основных средств и оборотных средств, показатели, характеризующие эффективность их использования. Характеристика и классификация издержек. Способы минимизации издержек и оптимизации производства. Влияние уровня издержек на различные аспекты деятельности предприятия</a:t>
          </a:r>
          <a:r>
            <a:rPr lang="ru-RU" sz="1600" dirty="0" smtClean="0"/>
            <a:t>. </a:t>
          </a:r>
          <a:r>
            <a:rPr lang="ru-RU" sz="1800" dirty="0" smtClean="0"/>
            <a:t> </a:t>
          </a:r>
          <a:endParaRPr lang="ru-RU" sz="1800" dirty="0"/>
        </a:p>
      </dgm:t>
    </dgm:pt>
    <dgm:pt modelId="{3F241211-B473-4F9D-B4D9-D7455F725D83}" type="sibTrans" cxnId="{7ED45CDA-1101-47B9-943C-EF52250505C9}">
      <dgm:prSet/>
      <dgm:spPr/>
      <dgm:t>
        <a:bodyPr/>
        <a:lstStyle/>
        <a:p>
          <a:endParaRPr lang="ru-RU"/>
        </a:p>
      </dgm:t>
    </dgm:pt>
    <dgm:pt modelId="{B64BCAC5-8665-4124-87D4-637B19EC6A9A}" type="parTrans" cxnId="{7ED45CDA-1101-47B9-943C-EF52250505C9}">
      <dgm:prSet/>
      <dgm:spPr/>
      <dgm:t>
        <a:bodyPr/>
        <a:lstStyle/>
        <a:p>
          <a:endParaRPr lang="ru-RU"/>
        </a:p>
      </dgm:t>
    </dgm:pt>
    <dgm:pt modelId="{75972B1F-1921-4B3A-A0A1-21E719428AE1}" type="pres">
      <dgm:prSet presAssocID="{60A23ACC-49CD-47B3-85DF-6E9C52A4C1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D2D4CB9-6A0A-4737-82B4-0D6DDBCDEB65}" type="pres">
      <dgm:prSet presAssocID="{7D494AD3-F403-46B1-851F-D7FF0BB2FC06}" presName="linNode" presStyleCnt="0"/>
      <dgm:spPr/>
    </dgm:pt>
    <dgm:pt modelId="{18F8E04D-9B2F-4D94-941E-695F2106F4B8}" type="pres">
      <dgm:prSet presAssocID="{7D494AD3-F403-46B1-851F-D7FF0BB2FC06}" presName="parentText" presStyleLbl="node1" presStyleIdx="0" presStyleCnt="2" custScaleX="107201" custScaleY="7419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A1B153-3EF2-43A9-AB60-2676B68C55AA}" type="pres">
      <dgm:prSet presAssocID="{7D494AD3-F403-46B1-851F-D7FF0BB2FC06}" presName="descendantText" presStyleLbl="alignAccFollowNode1" presStyleIdx="0" presStyleCnt="2" custScaleX="181229" custScaleY="8577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AD9850-2AEE-42F7-8DB0-255F800F0E62}" type="pres">
      <dgm:prSet presAssocID="{B7789A3C-B3D1-49A0-B07B-2C64B002E5B5}" presName="sp" presStyleCnt="0"/>
      <dgm:spPr/>
    </dgm:pt>
    <dgm:pt modelId="{EAEB1F11-22BE-4EB6-ACEB-3B8A773EC49E}" type="pres">
      <dgm:prSet presAssocID="{C93C0183-C10E-43CC-9685-3A91887D3F43}" presName="linNode" presStyleCnt="0"/>
      <dgm:spPr/>
    </dgm:pt>
    <dgm:pt modelId="{B55F628F-4B2B-4AC0-B255-858A0FE4DDDE}" type="pres">
      <dgm:prSet presAssocID="{C93C0183-C10E-43CC-9685-3A91887D3F43}" presName="parentText" presStyleLbl="node1" presStyleIdx="1" presStyleCnt="2" custScaleX="123092" custScaleY="7788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D2E76F-102A-4DC5-8BF2-4A0B6728AEC1}" type="pres">
      <dgm:prSet presAssocID="{C93C0183-C10E-43CC-9685-3A91887D3F43}" presName="descendantText" presStyleLbl="alignAccFollowNode1" presStyleIdx="1" presStyleCnt="2" custScaleX="211395" custScaleY="9764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ED45CDA-1101-47B9-943C-EF52250505C9}" srcId="{7D494AD3-F403-46B1-851F-D7FF0BB2FC06}" destId="{2C29CE7A-2BE6-433B-941C-511F69C8E262}" srcOrd="0" destOrd="0" parTransId="{B64BCAC5-8665-4124-87D4-637B19EC6A9A}" sibTransId="{3F241211-B473-4F9D-B4D9-D7455F725D83}"/>
    <dgm:cxn modelId="{6EBF1145-01C1-4D86-8E06-1E92DEF024FF}" srcId="{60A23ACC-49CD-47B3-85DF-6E9C52A4C1C2}" destId="{7D494AD3-F403-46B1-851F-D7FF0BB2FC06}" srcOrd="0" destOrd="0" parTransId="{68CAAB5F-59D9-4F41-B8D3-06B8D6A9C2C5}" sibTransId="{B7789A3C-B3D1-49A0-B07B-2C64B002E5B5}"/>
    <dgm:cxn modelId="{0FA6C3FF-0B41-409F-8787-1FD2C6C5043C}" srcId="{C93C0183-C10E-43CC-9685-3A91887D3F43}" destId="{A5F33FA3-DE5C-49A2-948C-F384DDF9C5EB}" srcOrd="0" destOrd="0" parTransId="{E8DD2A33-CBDD-4996-8802-14C691CB4BC6}" sibTransId="{ED88213B-9596-4695-9E3A-E92BDE7E3241}"/>
    <dgm:cxn modelId="{9DCA366A-6DF0-4C7B-895E-2FCF59C6BADF}" srcId="{60A23ACC-49CD-47B3-85DF-6E9C52A4C1C2}" destId="{C93C0183-C10E-43CC-9685-3A91887D3F43}" srcOrd="1" destOrd="0" parTransId="{9B444DEA-FC71-4D15-A3A2-65C372B0C3D3}" sibTransId="{26AA2976-0367-4307-9909-DA0839258CA9}"/>
    <dgm:cxn modelId="{2EE1B0BB-144B-4037-827F-3FAAF5087C64}" type="presOf" srcId="{60A23ACC-49CD-47B3-85DF-6E9C52A4C1C2}" destId="{75972B1F-1921-4B3A-A0A1-21E719428AE1}" srcOrd="0" destOrd="0" presId="urn:microsoft.com/office/officeart/2005/8/layout/vList5"/>
    <dgm:cxn modelId="{A2ADA18D-7F70-4FB3-A4ED-6017ECDA0170}" type="presOf" srcId="{A5F33FA3-DE5C-49A2-948C-F384DDF9C5EB}" destId="{5BD2E76F-102A-4DC5-8BF2-4A0B6728AEC1}" srcOrd="0" destOrd="0" presId="urn:microsoft.com/office/officeart/2005/8/layout/vList5"/>
    <dgm:cxn modelId="{F90D54F9-9C35-4331-AB21-00D88AA9A66E}" type="presOf" srcId="{C93C0183-C10E-43CC-9685-3A91887D3F43}" destId="{B55F628F-4B2B-4AC0-B255-858A0FE4DDDE}" srcOrd="0" destOrd="0" presId="urn:microsoft.com/office/officeart/2005/8/layout/vList5"/>
    <dgm:cxn modelId="{614F16C2-4686-41B8-8B9B-2A6F2658CA7A}" type="presOf" srcId="{2C29CE7A-2BE6-433B-941C-511F69C8E262}" destId="{C9A1B153-3EF2-43A9-AB60-2676B68C55AA}" srcOrd="0" destOrd="0" presId="urn:microsoft.com/office/officeart/2005/8/layout/vList5"/>
    <dgm:cxn modelId="{8C4DAF4F-7AE4-4EBB-8336-6B1F8FF8C36E}" type="presOf" srcId="{7D494AD3-F403-46B1-851F-D7FF0BB2FC06}" destId="{18F8E04D-9B2F-4D94-941E-695F2106F4B8}" srcOrd="0" destOrd="0" presId="urn:microsoft.com/office/officeart/2005/8/layout/vList5"/>
    <dgm:cxn modelId="{9C5137DD-47C8-42F3-80F9-4E0AAD6B6781}" type="presParOf" srcId="{75972B1F-1921-4B3A-A0A1-21E719428AE1}" destId="{AD2D4CB9-6A0A-4737-82B4-0D6DDBCDEB65}" srcOrd="0" destOrd="0" presId="urn:microsoft.com/office/officeart/2005/8/layout/vList5"/>
    <dgm:cxn modelId="{BF5E4AF6-2643-4511-B4B1-F7147BE99A35}" type="presParOf" srcId="{AD2D4CB9-6A0A-4737-82B4-0D6DDBCDEB65}" destId="{18F8E04D-9B2F-4D94-941E-695F2106F4B8}" srcOrd="0" destOrd="0" presId="urn:microsoft.com/office/officeart/2005/8/layout/vList5"/>
    <dgm:cxn modelId="{8C0E7AD6-BA7C-4B5B-8784-1B58559EADD1}" type="presParOf" srcId="{AD2D4CB9-6A0A-4737-82B4-0D6DDBCDEB65}" destId="{C9A1B153-3EF2-43A9-AB60-2676B68C55AA}" srcOrd="1" destOrd="0" presId="urn:microsoft.com/office/officeart/2005/8/layout/vList5"/>
    <dgm:cxn modelId="{7A16B39D-9DE0-4C95-952B-7B8AF5E2558C}" type="presParOf" srcId="{75972B1F-1921-4B3A-A0A1-21E719428AE1}" destId="{9CAD9850-2AEE-42F7-8DB0-255F800F0E62}" srcOrd="1" destOrd="0" presId="urn:microsoft.com/office/officeart/2005/8/layout/vList5"/>
    <dgm:cxn modelId="{A7EAE8A9-6760-4F83-A1A3-6D0565BB4353}" type="presParOf" srcId="{75972B1F-1921-4B3A-A0A1-21E719428AE1}" destId="{EAEB1F11-22BE-4EB6-ACEB-3B8A773EC49E}" srcOrd="2" destOrd="0" presId="urn:microsoft.com/office/officeart/2005/8/layout/vList5"/>
    <dgm:cxn modelId="{9FCF27C3-5852-48CE-BE40-F3DACFB5FA7D}" type="presParOf" srcId="{EAEB1F11-22BE-4EB6-ACEB-3B8A773EC49E}" destId="{B55F628F-4B2B-4AC0-B255-858A0FE4DDDE}" srcOrd="0" destOrd="0" presId="urn:microsoft.com/office/officeart/2005/8/layout/vList5"/>
    <dgm:cxn modelId="{983DF6E0-08BA-48EF-A155-C51DE9B9A308}" type="presParOf" srcId="{EAEB1F11-22BE-4EB6-ACEB-3B8A773EC49E}" destId="{5BD2E76F-102A-4DC5-8BF2-4A0B6728AEC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AE7C5EC-2D15-4F54-9E64-430B6E8A0C6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3D318385-EE7F-4A42-B28E-796D5F3DB3B0}">
      <dgm:prSet/>
      <dgm:spPr/>
      <dgm:t>
        <a:bodyPr/>
        <a:lstStyle/>
        <a:p>
          <a:pPr algn="ctr" rtl="0"/>
          <a:r>
            <a:rPr lang="ru-RU" b="1" i="0" dirty="0" smtClean="0"/>
            <a:t>Раздел 3. Вариативная часть (бережливое производство)</a:t>
          </a:r>
          <a:endParaRPr lang="ru-RU" dirty="0"/>
        </a:p>
      </dgm:t>
    </dgm:pt>
    <dgm:pt modelId="{3D8CA60C-7345-428C-B9D3-FE6B9D640E10}" type="parTrans" cxnId="{8A041B93-5D78-441A-9D21-95CBCD92FD65}">
      <dgm:prSet/>
      <dgm:spPr/>
      <dgm:t>
        <a:bodyPr/>
        <a:lstStyle/>
        <a:p>
          <a:endParaRPr lang="ru-RU"/>
        </a:p>
      </dgm:t>
    </dgm:pt>
    <dgm:pt modelId="{9ABA3481-2682-4AA4-8233-A8635FCF3B59}" type="sibTrans" cxnId="{8A041B93-5D78-441A-9D21-95CBCD92FD65}">
      <dgm:prSet/>
      <dgm:spPr/>
      <dgm:t>
        <a:bodyPr/>
        <a:lstStyle/>
        <a:p>
          <a:endParaRPr lang="ru-RU"/>
        </a:p>
      </dgm:t>
    </dgm:pt>
    <dgm:pt modelId="{4A27E9BB-824D-4E1F-BD35-6DCB7C812B01}" type="pres">
      <dgm:prSet presAssocID="{4AE7C5EC-2D15-4F54-9E64-430B6E8A0C6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35054C-691D-4E6B-91E2-4CD6E363ADA5}" type="pres">
      <dgm:prSet presAssocID="{3D318385-EE7F-4A42-B28E-796D5F3DB3B0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041B93-5D78-441A-9D21-95CBCD92FD65}" srcId="{4AE7C5EC-2D15-4F54-9E64-430B6E8A0C61}" destId="{3D318385-EE7F-4A42-B28E-796D5F3DB3B0}" srcOrd="0" destOrd="0" parTransId="{3D8CA60C-7345-428C-B9D3-FE6B9D640E10}" sibTransId="{9ABA3481-2682-4AA4-8233-A8635FCF3B59}"/>
    <dgm:cxn modelId="{4E276923-E047-4DB6-9434-B4343FCB98FA}" type="presOf" srcId="{4AE7C5EC-2D15-4F54-9E64-430B6E8A0C61}" destId="{4A27E9BB-824D-4E1F-BD35-6DCB7C812B01}" srcOrd="0" destOrd="0" presId="urn:microsoft.com/office/officeart/2005/8/layout/vList2"/>
    <dgm:cxn modelId="{01DF48E5-A898-4989-95FB-90E6D45AB5AE}" type="presOf" srcId="{3D318385-EE7F-4A42-B28E-796D5F3DB3B0}" destId="{4835054C-691D-4E6B-91E2-4CD6E363ADA5}" srcOrd="0" destOrd="0" presId="urn:microsoft.com/office/officeart/2005/8/layout/vList2"/>
    <dgm:cxn modelId="{BC215A40-FABC-43ED-91E3-47C5071157D9}" type="presParOf" srcId="{4A27E9BB-824D-4E1F-BD35-6DCB7C812B01}" destId="{4835054C-691D-4E6B-91E2-4CD6E363ADA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A1EAC65B-1D2A-4297-9822-A39A1203FC1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6DF354F-B328-4D43-A82C-EC858820AE92}">
      <dgm:prSet phldrT="[Текст]"/>
      <dgm:spPr/>
      <dgm:t>
        <a:bodyPr/>
        <a:lstStyle/>
        <a:p>
          <a:r>
            <a:rPr lang="ru-RU" smtClean="0"/>
            <a:t>Использование системы «Шесть сигм» на производстве</a:t>
          </a:r>
          <a:endParaRPr lang="ru-RU"/>
        </a:p>
      </dgm:t>
    </dgm:pt>
    <dgm:pt modelId="{764B39AA-1FD9-46CF-8A23-3BD717F0CA3F}" type="parTrans" cxnId="{CB0DFFF2-A5C0-4D72-B215-0E84DED37C74}">
      <dgm:prSet/>
      <dgm:spPr/>
      <dgm:t>
        <a:bodyPr/>
        <a:lstStyle/>
        <a:p>
          <a:endParaRPr lang="ru-RU"/>
        </a:p>
      </dgm:t>
    </dgm:pt>
    <dgm:pt modelId="{C6342014-B4D5-40AA-9CBE-8AE0B9774110}" type="sibTrans" cxnId="{CB0DFFF2-A5C0-4D72-B215-0E84DED37C74}">
      <dgm:prSet/>
      <dgm:spPr/>
      <dgm:t>
        <a:bodyPr/>
        <a:lstStyle/>
        <a:p>
          <a:endParaRPr lang="ru-RU"/>
        </a:p>
      </dgm:t>
    </dgm:pt>
    <dgm:pt modelId="{0D8A8155-5C89-4095-BF95-97671DC25DEB}">
      <dgm:prSet phldrT="[Текст]" custT="1"/>
      <dgm:spPr/>
      <dgm:t>
        <a:bodyPr/>
        <a:lstStyle/>
        <a:p>
          <a:r>
            <a:rPr lang="ru-RU" sz="1800" dirty="0" smtClean="0"/>
            <a:t>Внедрение метода управления процессами, основанного на проведении статистической оценки фактов, данных процесса, систематическом поиске и разработке мероприятий по повышению уровня выхода годной продукции, их последовательному внедрению и последующему анализу безошибочности процессов для увеличения удовлетворенности клиентов.</a:t>
          </a:r>
          <a:endParaRPr lang="ru-RU" sz="1800" dirty="0"/>
        </a:p>
      </dgm:t>
    </dgm:pt>
    <dgm:pt modelId="{E6CE1F66-4401-424A-8157-D14E8DFB50E4}" type="parTrans" cxnId="{778300AF-4643-4DE7-B93D-2017386931B7}">
      <dgm:prSet/>
      <dgm:spPr/>
      <dgm:t>
        <a:bodyPr/>
        <a:lstStyle/>
        <a:p>
          <a:endParaRPr lang="ru-RU"/>
        </a:p>
      </dgm:t>
    </dgm:pt>
    <dgm:pt modelId="{51D5C86F-177B-4341-8514-698DEB25190B}" type="sibTrans" cxnId="{778300AF-4643-4DE7-B93D-2017386931B7}">
      <dgm:prSet/>
      <dgm:spPr/>
      <dgm:t>
        <a:bodyPr/>
        <a:lstStyle/>
        <a:p>
          <a:endParaRPr lang="ru-RU"/>
        </a:p>
      </dgm:t>
    </dgm:pt>
    <dgm:pt modelId="{375D6D37-7345-48DE-871F-6F67EFC9820B}">
      <dgm:prSet phldrT="[Текст]"/>
      <dgm:spPr/>
      <dgm:t>
        <a:bodyPr/>
        <a:lstStyle/>
        <a:p>
          <a:r>
            <a:rPr lang="ru-RU" dirty="0" smtClean="0"/>
            <a:t>Формирование системы бережливого производства</a:t>
          </a:r>
          <a:endParaRPr lang="ru-RU" dirty="0"/>
        </a:p>
      </dgm:t>
    </dgm:pt>
    <dgm:pt modelId="{DB2B527C-D519-404E-91C8-B6DBCF5F2BFC}" type="parTrans" cxnId="{3D6BD380-09F8-4B4B-AEB0-EDB9CEB6C3EA}">
      <dgm:prSet/>
      <dgm:spPr/>
      <dgm:t>
        <a:bodyPr/>
        <a:lstStyle/>
        <a:p>
          <a:endParaRPr lang="ru-RU"/>
        </a:p>
      </dgm:t>
    </dgm:pt>
    <dgm:pt modelId="{7EDE4670-F1F5-43B7-A192-CE3E3AC98FC0}" type="sibTrans" cxnId="{3D6BD380-09F8-4B4B-AEB0-EDB9CEB6C3EA}">
      <dgm:prSet/>
      <dgm:spPr/>
      <dgm:t>
        <a:bodyPr/>
        <a:lstStyle/>
        <a:p>
          <a:endParaRPr lang="ru-RU"/>
        </a:p>
      </dgm:t>
    </dgm:pt>
    <dgm:pt modelId="{7DE177DD-1448-421E-BC49-D0D24D151E90}">
      <dgm:prSet phldrT="[Текст]"/>
      <dgm:spPr/>
      <dgm:t>
        <a:bodyPr/>
        <a:lstStyle/>
        <a:p>
          <a:r>
            <a:rPr lang="ru-RU" dirty="0" smtClean="0"/>
            <a:t>Система бережливого производства. Инструменты бережливого производства. Концепции бережливого производства. Принципы бережливого производства. Эффективность бережливого производства. Потери в бережливом производстве.</a:t>
          </a:r>
          <a:endParaRPr lang="ru-RU" dirty="0"/>
        </a:p>
      </dgm:t>
    </dgm:pt>
    <dgm:pt modelId="{911A5C40-207A-4F37-9AF5-78CD8BEA335D}" type="parTrans" cxnId="{BF5B9726-BBF1-4C8C-8A05-4F119B9B8412}">
      <dgm:prSet/>
      <dgm:spPr/>
      <dgm:t>
        <a:bodyPr/>
        <a:lstStyle/>
        <a:p>
          <a:endParaRPr lang="ru-RU"/>
        </a:p>
      </dgm:t>
    </dgm:pt>
    <dgm:pt modelId="{F2997463-BC71-40AF-9ACC-ECBE197B9B3B}" type="sibTrans" cxnId="{BF5B9726-BBF1-4C8C-8A05-4F119B9B8412}">
      <dgm:prSet/>
      <dgm:spPr/>
      <dgm:t>
        <a:bodyPr/>
        <a:lstStyle/>
        <a:p>
          <a:endParaRPr lang="ru-RU"/>
        </a:p>
      </dgm:t>
    </dgm:pt>
    <dgm:pt modelId="{FE9DEC6F-C678-4759-A828-029CBF48555F}">
      <dgm:prSet phldrT="[Текст]"/>
      <dgm:spPr/>
      <dgm:t>
        <a:bodyPr/>
        <a:lstStyle/>
        <a:p>
          <a:r>
            <a:rPr lang="ru-RU" dirty="0" smtClean="0"/>
            <a:t>Внедрение системы бережливого производства на предприятии</a:t>
          </a:r>
          <a:endParaRPr lang="ru-RU" dirty="0"/>
        </a:p>
      </dgm:t>
    </dgm:pt>
    <dgm:pt modelId="{D7B9E379-C071-4C9D-A4D9-9ABE07119BE7}" type="parTrans" cxnId="{66C0A4DE-F6B1-410E-AD58-1216B7526CB6}">
      <dgm:prSet/>
      <dgm:spPr/>
      <dgm:t>
        <a:bodyPr/>
        <a:lstStyle/>
        <a:p>
          <a:endParaRPr lang="ru-RU"/>
        </a:p>
      </dgm:t>
    </dgm:pt>
    <dgm:pt modelId="{262535F7-D856-4830-898C-D675C50427BF}" type="sibTrans" cxnId="{66C0A4DE-F6B1-410E-AD58-1216B7526CB6}">
      <dgm:prSet/>
      <dgm:spPr/>
      <dgm:t>
        <a:bodyPr/>
        <a:lstStyle/>
        <a:p>
          <a:endParaRPr lang="ru-RU"/>
        </a:p>
      </dgm:t>
    </dgm:pt>
    <dgm:pt modelId="{1194FF16-28CF-42CD-9921-38CECCC4DDCA}">
      <dgm:prSet phldrT="[Текст]"/>
      <dgm:spPr/>
      <dgm:t>
        <a:bodyPr/>
        <a:lstStyle/>
        <a:p>
          <a:r>
            <a:rPr lang="ru-RU" dirty="0" smtClean="0"/>
            <a:t>Картирование потока создания ценности информационно-материального потока. Составление карт потока текущего, целевого и идеального состояния, выявление потерь, разработка мероприятий по их исключению. Система 5С. Организация «Точно вовремя». Тянущая система.</a:t>
          </a:r>
          <a:endParaRPr lang="ru-RU" dirty="0"/>
        </a:p>
      </dgm:t>
    </dgm:pt>
    <dgm:pt modelId="{21E4A798-4338-42FE-9113-37990376C31C}" type="parTrans" cxnId="{386DDA62-1675-4A7A-AD0C-087929D02034}">
      <dgm:prSet/>
      <dgm:spPr/>
      <dgm:t>
        <a:bodyPr/>
        <a:lstStyle/>
        <a:p>
          <a:endParaRPr lang="ru-RU"/>
        </a:p>
      </dgm:t>
    </dgm:pt>
    <dgm:pt modelId="{B98C9C4E-1559-4353-88F5-F4BCFF818EAE}" type="sibTrans" cxnId="{386DDA62-1675-4A7A-AD0C-087929D02034}">
      <dgm:prSet/>
      <dgm:spPr/>
      <dgm:t>
        <a:bodyPr/>
        <a:lstStyle/>
        <a:p>
          <a:endParaRPr lang="ru-RU"/>
        </a:p>
      </dgm:t>
    </dgm:pt>
    <dgm:pt modelId="{24C77D1B-1AC7-4853-B4B3-BF424740F440}" type="pres">
      <dgm:prSet presAssocID="{A1EAC65B-1D2A-4297-9822-A39A1203FC1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E8E07A1-489B-4CC8-BCEC-ACEEC8F7430D}" type="pres">
      <dgm:prSet presAssocID="{46DF354F-B328-4D43-A82C-EC858820AE92}" presName="linNode" presStyleCnt="0"/>
      <dgm:spPr/>
    </dgm:pt>
    <dgm:pt modelId="{9BBBDCDB-A4F7-43B9-BAF6-5272CA6A8EE4}" type="pres">
      <dgm:prSet presAssocID="{46DF354F-B328-4D43-A82C-EC858820AE92}" presName="parentText" presStyleLbl="node1" presStyleIdx="0" presStyleCnt="3" custScaleX="548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635D4-B4C4-4526-AACC-58F28140DEC5}" type="pres">
      <dgm:prSet presAssocID="{46DF354F-B328-4D43-A82C-EC858820AE92}" presName="descendantText" presStyleLbl="alignAccFollowNode1" presStyleIdx="0" presStyleCnt="3" custScaleX="126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CEC9F3-5F04-43C9-9832-B6A27449A5F9}" type="pres">
      <dgm:prSet presAssocID="{C6342014-B4D5-40AA-9CBE-8AE0B9774110}" presName="sp" presStyleCnt="0"/>
      <dgm:spPr/>
    </dgm:pt>
    <dgm:pt modelId="{BAD4A15E-2E05-4D45-964A-0992BBE9FD0B}" type="pres">
      <dgm:prSet presAssocID="{375D6D37-7345-48DE-871F-6F67EFC9820B}" presName="linNode" presStyleCnt="0"/>
      <dgm:spPr/>
    </dgm:pt>
    <dgm:pt modelId="{FB67F0E0-3454-4719-9D19-AE75E6FD373B}" type="pres">
      <dgm:prSet presAssocID="{375D6D37-7345-48DE-871F-6F67EFC9820B}" presName="parentText" presStyleLbl="node1" presStyleIdx="1" presStyleCnt="3" custScaleX="548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5E9189D-E684-42FB-9BB9-C39906459F3B}" type="pres">
      <dgm:prSet presAssocID="{375D6D37-7345-48DE-871F-6F67EFC9820B}" presName="descendantText" presStyleLbl="alignAccFollowNode1" presStyleIdx="1" presStyleCnt="3" custScaleX="126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CF5CA2-4DC1-4ACF-ABBB-2076E81C6E36}" type="pres">
      <dgm:prSet presAssocID="{7EDE4670-F1F5-43B7-A192-CE3E3AC98FC0}" presName="sp" presStyleCnt="0"/>
      <dgm:spPr/>
    </dgm:pt>
    <dgm:pt modelId="{DD0A82AD-48A5-4D45-B43B-7471E1731650}" type="pres">
      <dgm:prSet presAssocID="{FE9DEC6F-C678-4759-A828-029CBF48555F}" presName="linNode" presStyleCnt="0"/>
      <dgm:spPr/>
    </dgm:pt>
    <dgm:pt modelId="{F548B38F-82E2-45F2-8328-E34453C1B803}" type="pres">
      <dgm:prSet presAssocID="{FE9DEC6F-C678-4759-A828-029CBF48555F}" presName="parentText" presStyleLbl="node1" presStyleIdx="2" presStyleCnt="3" custScaleX="5482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54E6C3-1AA0-4E39-95B5-203F4C573F01}" type="pres">
      <dgm:prSet presAssocID="{FE9DEC6F-C678-4759-A828-029CBF48555F}" presName="descendantText" presStyleLbl="alignAccFollowNode1" presStyleIdx="2" presStyleCnt="3" custScaleX="126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72CF772-A8E2-41B8-8FF3-E3DD5C591968}" type="presOf" srcId="{46DF354F-B328-4D43-A82C-EC858820AE92}" destId="{9BBBDCDB-A4F7-43B9-BAF6-5272CA6A8EE4}" srcOrd="0" destOrd="0" presId="urn:microsoft.com/office/officeart/2005/8/layout/vList5"/>
    <dgm:cxn modelId="{778300AF-4643-4DE7-B93D-2017386931B7}" srcId="{46DF354F-B328-4D43-A82C-EC858820AE92}" destId="{0D8A8155-5C89-4095-BF95-97671DC25DEB}" srcOrd="0" destOrd="0" parTransId="{E6CE1F66-4401-424A-8157-D14E8DFB50E4}" sibTransId="{51D5C86F-177B-4341-8514-698DEB25190B}"/>
    <dgm:cxn modelId="{CB0DFFF2-A5C0-4D72-B215-0E84DED37C74}" srcId="{A1EAC65B-1D2A-4297-9822-A39A1203FC10}" destId="{46DF354F-B328-4D43-A82C-EC858820AE92}" srcOrd="0" destOrd="0" parTransId="{764B39AA-1FD9-46CF-8A23-3BD717F0CA3F}" sibTransId="{C6342014-B4D5-40AA-9CBE-8AE0B9774110}"/>
    <dgm:cxn modelId="{66C0A4DE-F6B1-410E-AD58-1216B7526CB6}" srcId="{A1EAC65B-1D2A-4297-9822-A39A1203FC10}" destId="{FE9DEC6F-C678-4759-A828-029CBF48555F}" srcOrd="2" destOrd="0" parTransId="{D7B9E379-C071-4C9D-A4D9-9ABE07119BE7}" sibTransId="{262535F7-D856-4830-898C-D675C50427BF}"/>
    <dgm:cxn modelId="{F246D3CF-AFB2-4954-8528-101722EA59DF}" type="presOf" srcId="{1194FF16-28CF-42CD-9921-38CECCC4DDCA}" destId="{6854E6C3-1AA0-4E39-95B5-203F4C573F01}" srcOrd="0" destOrd="0" presId="urn:microsoft.com/office/officeart/2005/8/layout/vList5"/>
    <dgm:cxn modelId="{48A1EAD2-186A-4F05-B2CF-A144759A8FD4}" type="presOf" srcId="{0D8A8155-5C89-4095-BF95-97671DC25DEB}" destId="{2A7635D4-B4C4-4526-AACC-58F28140DEC5}" srcOrd="0" destOrd="0" presId="urn:microsoft.com/office/officeart/2005/8/layout/vList5"/>
    <dgm:cxn modelId="{20BE6EAE-1E8C-4C2A-B699-96175411BF7D}" type="presOf" srcId="{FE9DEC6F-C678-4759-A828-029CBF48555F}" destId="{F548B38F-82E2-45F2-8328-E34453C1B803}" srcOrd="0" destOrd="0" presId="urn:microsoft.com/office/officeart/2005/8/layout/vList5"/>
    <dgm:cxn modelId="{3D6BD380-09F8-4B4B-AEB0-EDB9CEB6C3EA}" srcId="{A1EAC65B-1D2A-4297-9822-A39A1203FC10}" destId="{375D6D37-7345-48DE-871F-6F67EFC9820B}" srcOrd="1" destOrd="0" parTransId="{DB2B527C-D519-404E-91C8-B6DBCF5F2BFC}" sibTransId="{7EDE4670-F1F5-43B7-A192-CE3E3AC98FC0}"/>
    <dgm:cxn modelId="{BF5B9726-BBF1-4C8C-8A05-4F119B9B8412}" srcId="{375D6D37-7345-48DE-871F-6F67EFC9820B}" destId="{7DE177DD-1448-421E-BC49-D0D24D151E90}" srcOrd="0" destOrd="0" parTransId="{911A5C40-207A-4F37-9AF5-78CD8BEA335D}" sibTransId="{F2997463-BC71-40AF-9ACC-ECBE197B9B3B}"/>
    <dgm:cxn modelId="{32F70CCA-8B31-4DC9-B536-7550ED996EF7}" type="presOf" srcId="{7DE177DD-1448-421E-BC49-D0D24D151E90}" destId="{65E9189D-E684-42FB-9BB9-C39906459F3B}" srcOrd="0" destOrd="0" presId="urn:microsoft.com/office/officeart/2005/8/layout/vList5"/>
    <dgm:cxn modelId="{386DDA62-1675-4A7A-AD0C-087929D02034}" srcId="{FE9DEC6F-C678-4759-A828-029CBF48555F}" destId="{1194FF16-28CF-42CD-9921-38CECCC4DDCA}" srcOrd="0" destOrd="0" parTransId="{21E4A798-4338-42FE-9113-37990376C31C}" sibTransId="{B98C9C4E-1559-4353-88F5-F4BCFF818EAE}"/>
    <dgm:cxn modelId="{50B973AA-0537-4A7A-AB39-505883C955A3}" type="presOf" srcId="{A1EAC65B-1D2A-4297-9822-A39A1203FC10}" destId="{24C77D1B-1AC7-4853-B4B3-BF424740F440}" srcOrd="0" destOrd="0" presId="urn:microsoft.com/office/officeart/2005/8/layout/vList5"/>
    <dgm:cxn modelId="{D894446E-0471-447E-9458-D2920E896778}" type="presOf" srcId="{375D6D37-7345-48DE-871F-6F67EFC9820B}" destId="{FB67F0E0-3454-4719-9D19-AE75E6FD373B}" srcOrd="0" destOrd="0" presId="urn:microsoft.com/office/officeart/2005/8/layout/vList5"/>
    <dgm:cxn modelId="{54F4C523-0355-4D50-A745-A32C953F2B07}" type="presParOf" srcId="{24C77D1B-1AC7-4853-B4B3-BF424740F440}" destId="{AE8E07A1-489B-4CC8-BCEC-ACEEC8F7430D}" srcOrd="0" destOrd="0" presId="urn:microsoft.com/office/officeart/2005/8/layout/vList5"/>
    <dgm:cxn modelId="{2F1F3125-8165-4ED9-9A42-E50A4F9E572A}" type="presParOf" srcId="{AE8E07A1-489B-4CC8-BCEC-ACEEC8F7430D}" destId="{9BBBDCDB-A4F7-43B9-BAF6-5272CA6A8EE4}" srcOrd="0" destOrd="0" presId="urn:microsoft.com/office/officeart/2005/8/layout/vList5"/>
    <dgm:cxn modelId="{A94210B6-0DDE-4665-8DE6-4F3F21062745}" type="presParOf" srcId="{AE8E07A1-489B-4CC8-BCEC-ACEEC8F7430D}" destId="{2A7635D4-B4C4-4526-AACC-58F28140DEC5}" srcOrd="1" destOrd="0" presId="urn:microsoft.com/office/officeart/2005/8/layout/vList5"/>
    <dgm:cxn modelId="{468380C9-5BF3-4D2C-8217-48EBE7428060}" type="presParOf" srcId="{24C77D1B-1AC7-4853-B4B3-BF424740F440}" destId="{7DCEC9F3-5F04-43C9-9832-B6A27449A5F9}" srcOrd="1" destOrd="0" presId="urn:microsoft.com/office/officeart/2005/8/layout/vList5"/>
    <dgm:cxn modelId="{8C03EAE1-3DE4-4ED9-AD46-A95E804F7EAB}" type="presParOf" srcId="{24C77D1B-1AC7-4853-B4B3-BF424740F440}" destId="{BAD4A15E-2E05-4D45-964A-0992BBE9FD0B}" srcOrd="2" destOrd="0" presId="urn:microsoft.com/office/officeart/2005/8/layout/vList5"/>
    <dgm:cxn modelId="{2EA8BC0E-4EE9-43F4-8A16-C377946C3F85}" type="presParOf" srcId="{BAD4A15E-2E05-4D45-964A-0992BBE9FD0B}" destId="{FB67F0E0-3454-4719-9D19-AE75E6FD373B}" srcOrd="0" destOrd="0" presId="urn:microsoft.com/office/officeart/2005/8/layout/vList5"/>
    <dgm:cxn modelId="{8F65447C-A1F4-4B92-BE33-734A6E8746AD}" type="presParOf" srcId="{BAD4A15E-2E05-4D45-964A-0992BBE9FD0B}" destId="{65E9189D-E684-42FB-9BB9-C39906459F3B}" srcOrd="1" destOrd="0" presId="urn:microsoft.com/office/officeart/2005/8/layout/vList5"/>
    <dgm:cxn modelId="{D03FF837-2209-41B7-A127-5D8F15CE44BD}" type="presParOf" srcId="{24C77D1B-1AC7-4853-B4B3-BF424740F440}" destId="{1ACF5CA2-4DC1-4ACF-ABBB-2076E81C6E36}" srcOrd="3" destOrd="0" presId="urn:microsoft.com/office/officeart/2005/8/layout/vList5"/>
    <dgm:cxn modelId="{25E7CD3B-8BE8-4BB5-856F-578414BA4D4B}" type="presParOf" srcId="{24C77D1B-1AC7-4853-B4B3-BF424740F440}" destId="{DD0A82AD-48A5-4D45-B43B-7471E1731650}" srcOrd="4" destOrd="0" presId="urn:microsoft.com/office/officeart/2005/8/layout/vList5"/>
    <dgm:cxn modelId="{CD4D88FE-F79E-4BDA-962D-8703DEFC491D}" type="presParOf" srcId="{DD0A82AD-48A5-4D45-B43B-7471E1731650}" destId="{F548B38F-82E2-45F2-8328-E34453C1B803}" srcOrd="0" destOrd="0" presId="urn:microsoft.com/office/officeart/2005/8/layout/vList5"/>
    <dgm:cxn modelId="{0D5DDBEB-3585-4A24-AB0C-2CF18EEF6313}" type="presParOf" srcId="{DD0A82AD-48A5-4D45-B43B-7471E1731650}" destId="{6854E6C3-1AA0-4E39-95B5-203F4C573F01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94FB7E0-2125-4159-B1EA-03409873D64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CCB49BD0-BD29-4568-965B-6DC0A29A5116}">
      <dgm:prSet/>
      <dgm:spPr/>
      <dgm:t>
        <a:bodyPr/>
        <a:lstStyle/>
        <a:p>
          <a:pPr algn="ctr" rtl="0"/>
          <a:r>
            <a:rPr lang="ru-RU" b="1" i="0" smtClean="0"/>
            <a:t>Раздел 4. Практический курс с выездными занятиями</a:t>
          </a:r>
          <a:endParaRPr lang="ru-RU"/>
        </a:p>
      </dgm:t>
    </dgm:pt>
    <dgm:pt modelId="{4EAB46B7-EC7C-43B8-9AB7-94DC61C9D936}" type="parTrans" cxnId="{A9B30B10-958F-4F50-8B19-45B996D1DEB4}">
      <dgm:prSet/>
      <dgm:spPr/>
      <dgm:t>
        <a:bodyPr/>
        <a:lstStyle/>
        <a:p>
          <a:endParaRPr lang="ru-RU"/>
        </a:p>
      </dgm:t>
    </dgm:pt>
    <dgm:pt modelId="{B4076B65-5E21-488D-BE06-80378F9FC00D}" type="sibTrans" cxnId="{A9B30B10-958F-4F50-8B19-45B996D1DEB4}">
      <dgm:prSet/>
      <dgm:spPr/>
      <dgm:t>
        <a:bodyPr/>
        <a:lstStyle/>
        <a:p>
          <a:endParaRPr lang="ru-RU"/>
        </a:p>
      </dgm:t>
    </dgm:pt>
    <dgm:pt modelId="{C0E12D3C-F112-42F9-A9DC-02BECC202A92}" type="pres">
      <dgm:prSet presAssocID="{C94FB7E0-2125-4159-B1EA-03409873D64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0C6398D-6C5A-4185-A06C-2F377383A4D8}" type="pres">
      <dgm:prSet presAssocID="{CCB49BD0-BD29-4568-965B-6DC0A29A511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7C6FF6C-5D79-407A-9E3C-37701BFB41A1}" type="presOf" srcId="{C94FB7E0-2125-4159-B1EA-03409873D646}" destId="{C0E12D3C-F112-42F9-A9DC-02BECC202A92}" srcOrd="0" destOrd="0" presId="urn:microsoft.com/office/officeart/2005/8/layout/vList2"/>
    <dgm:cxn modelId="{CC71BC82-C54C-4845-919B-E3F495FD2806}" type="presOf" srcId="{CCB49BD0-BD29-4568-965B-6DC0A29A5116}" destId="{C0C6398D-6C5A-4185-A06C-2F377383A4D8}" srcOrd="0" destOrd="0" presId="urn:microsoft.com/office/officeart/2005/8/layout/vList2"/>
    <dgm:cxn modelId="{A9B30B10-958F-4F50-8B19-45B996D1DEB4}" srcId="{C94FB7E0-2125-4159-B1EA-03409873D646}" destId="{CCB49BD0-BD29-4568-965B-6DC0A29A5116}" srcOrd="0" destOrd="0" parTransId="{4EAB46B7-EC7C-43B8-9AB7-94DC61C9D936}" sibTransId="{B4076B65-5E21-488D-BE06-80378F9FC00D}"/>
    <dgm:cxn modelId="{BDA55DE1-EB80-45EF-8F34-260D26BB98C5}" type="presParOf" srcId="{C0E12D3C-F112-42F9-A9DC-02BECC202A92}" destId="{C0C6398D-6C5A-4185-A06C-2F377383A4D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5CA2701-37A0-4548-8026-C3C434DADE7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DDC196AB-3CF8-4477-BF60-9415924268A6}">
      <dgm:prSet/>
      <dgm:spPr/>
      <dgm:t>
        <a:bodyPr/>
        <a:lstStyle/>
        <a:p>
          <a:pPr rtl="0"/>
          <a:r>
            <a:rPr lang="ru-RU" smtClean="0"/>
            <a:t>Внедрение бережливого производства на ведущих предприятиях Тулы и Тульской области (включая предприятия-менторы и предприятия-пилоты программы)</a:t>
          </a:r>
          <a:endParaRPr lang="ru-RU"/>
        </a:p>
      </dgm:t>
    </dgm:pt>
    <dgm:pt modelId="{8A66152C-D2E4-4B32-84EB-8D266A3B858D}" type="parTrans" cxnId="{D2DF0E97-6DFD-46DF-8EFB-69ECD01CA5BD}">
      <dgm:prSet/>
      <dgm:spPr/>
      <dgm:t>
        <a:bodyPr/>
        <a:lstStyle/>
        <a:p>
          <a:endParaRPr lang="ru-RU"/>
        </a:p>
      </dgm:t>
    </dgm:pt>
    <dgm:pt modelId="{42B5D4D3-21B0-420D-8E9D-CD60C0E163FA}" type="sibTrans" cxnId="{D2DF0E97-6DFD-46DF-8EFB-69ECD01CA5BD}">
      <dgm:prSet/>
      <dgm:spPr/>
      <dgm:t>
        <a:bodyPr/>
        <a:lstStyle/>
        <a:p>
          <a:endParaRPr lang="ru-RU"/>
        </a:p>
      </dgm:t>
    </dgm:pt>
    <dgm:pt modelId="{15A81876-5799-464F-9BC7-7C81209AEEAF}" type="pres">
      <dgm:prSet presAssocID="{95CA2701-37A0-4548-8026-C3C434DADE7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FEE389B-6DDB-438D-B947-D8EA488DC348}" type="pres">
      <dgm:prSet presAssocID="{DDC196AB-3CF8-4477-BF60-9415924268A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BCB471-5D8A-48E1-96C8-CADBD68A70B7}" type="presOf" srcId="{95CA2701-37A0-4548-8026-C3C434DADE7A}" destId="{15A81876-5799-464F-9BC7-7C81209AEEAF}" srcOrd="0" destOrd="0" presId="urn:microsoft.com/office/officeart/2005/8/layout/vList2"/>
    <dgm:cxn modelId="{D2DF0E97-6DFD-46DF-8EFB-69ECD01CA5BD}" srcId="{95CA2701-37A0-4548-8026-C3C434DADE7A}" destId="{DDC196AB-3CF8-4477-BF60-9415924268A6}" srcOrd="0" destOrd="0" parTransId="{8A66152C-D2E4-4B32-84EB-8D266A3B858D}" sibTransId="{42B5D4D3-21B0-420D-8E9D-CD60C0E163FA}"/>
    <dgm:cxn modelId="{F6BC0BD3-2AF4-4A49-AF99-BA820016EC32}" type="presOf" srcId="{DDC196AB-3CF8-4477-BF60-9415924268A6}" destId="{6FEE389B-6DDB-438D-B947-D8EA488DC348}" srcOrd="0" destOrd="0" presId="urn:microsoft.com/office/officeart/2005/8/layout/vList2"/>
    <dgm:cxn modelId="{E9DF0BC0-D9C3-4CDB-AA06-F290AA6E0FDD}" type="presParOf" srcId="{15A81876-5799-464F-9BC7-7C81209AEEAF}" destId="{6FEE389B-6DDB-438D-B947-D8EA488DC3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A65A11A6-A002-411B-9B29-68C538FF50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E73DCF64-113A-4A10-99FC-F48428C092D3}">
      <dgm:prSet custT="1"/>
      <dgm:spPr/>
      <dgm:t>
        <a:bodyPr/>
        <a:lstStyle/>
        <a:p>
          <a:pPr algn="ctr" rtl="0"/>
          <a:r>
            <a:rPr lang="ru-RU" sz="3600" b="1" i="0" dirty="0" smtClean="0"/>
            <a:t>Заключительный этап</a:t>
          </a:r>
          <a:endParaRPr lang="ru-RU" sz="3600" dirty="0"/>
        </a:p>
      </dgm:t>
    </dgm:pt>
    <dgm:pt modelId="{5AC9EFF6-17A9-4AF0-A3CD-15BB2B4834BF}" type="parTrans" cxnId="{5DBA7479-F1F9-4B54-82DD-67A7BE1573D6}">
      <dgm:prSet/>
      <dgm:spPr/>
      <dgm:t>
        <a:bodyPr/>
        <a:lstStyle/>
        <a:p>
          <a:endParaRPr lang="ru-RU"/>
        </a:p>
      </dgm:t>
    </dgm:pt>
    <dgm:pt modelId="{A941DBEA-B0BF-4E7E-B681-76C12E0E122E}" type="sibTrans" cxnId="{5DBA7479-F1F9-4B54-82DD-67A7BE1573D6}">
      <dgm:prSet/>
      <dgm:spPr/>
      <dgm:t>
        <a:bodyPr/>
        <a:lstStyle/>
        <a:p>
          <a:endParaRPr lang="ru-RU"/>
        </a:p>
      </dgm:t>
    </dgm:pt>
    <dgm:pt modelId="{610339B7-F62C-4966-89F0-F786BB7931C6}" type="pres">
      <dgm:prSet presAssocID="{A65A11A6-A002-411B-9B29-68C538FF50A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D98743-BBB5-4F4B-84FB-F87603E3ED15}" type="pres">
      <dgm:prSet presAssocID="{E73DCF64-113A-4A10-99FC-F48428C092D3}" presName="parentText" presStyleLbl="node1" presStyleIdx="0" presStyleCnt="1" custLinFactNeighborX="-6634" custLinFactNeighborY="-635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DBA7479-F1F9-4B54-82DD-67A7BE1573D6}" srcId="{A65A11A6-A002-411B-9B29-68C538FF50A0}" destId="{E73DCF64-113A-4A10-99FC-F48428C092D3}" srcOrd="0" destOrd="0" parTransId="{5AC9EFF6-17A9-4AF0-A3CD-15BB2B4834BF}" sibTransId="{A941DBEA-B0BF-4E7E-B681-76C12E0E122E}"/>
    <dgm:cxn modelId="{39E4E2D8-7F34-426F-9024-E9C7BA075F50}" type="presOf" srcId="{A65A11A6-A002-411B-9B29-68C538FF50A0}" destId="{610339B7-F62C-4966-89F0-F786BB7931C6}" srcOrd="0" destOrd="0" presId="urn:microsoft.com/office/officeart/2005/8/layout/vList2"/>
    <dgm:cxn modelId="{453822F7-674D-4473-98B5-E01D82B336E4}" type="presOf" srcId="{E73DCF64-113A-4A10-99FC-F48428C092D3}" destId="{DCD98743-BBB5-4F4B-84FB-F87603E3ED15}" srcOrd="0" destOrd="0" presId="urn:microsoft.com/office/officeart/2005/8/layout/vList2"/>
    <dgm:cxn modelId="{D90F230C-4170-48E9-A8E9-2EF30BF31753}" type="presParOf" srcId="{610339B7-F62C-4966-89F0-F786BB7931C6}" destId="{DCD98743-BBB5-4F4B-84FB-F87603E3ED1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64DCC104-28B4-4C54-989D-28660982F28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F70EFEA7-416D-41E5-86A6-CB0FF9B37B01}">
      <dgm:prSet/>
      <dgm:spPr/>
      <dgm:t>
        <a:bodyPr/>
        <a:lstStyle/>
        <a:p>
          <a:pPr rtl="0"/>
          <a:r>
            <a:rPr lang="ru-RU" dirty="0" smtClean="0"/>
            <a:t>Отчетное занятие. Формирование предложений по развитию и использованию элементов системы бережливого производства на предприятиях обучающихся.</a:t>
          </a:r>
          <a:endParaRPr lang="ru-RU" dirty="0"/>
        </a:p>
      </dgm:t>
    </dgm:pt>
    <dgm:pt modelId="{5C3F5F11-4F66-4B58-8865-4ED27A90C411}" type="parTrans" cxnId="{88C1744B-5780-4735-BC58-DA786F4120C4}">
      <dgm:prSet/>
      <dgm:spPr/>
      <dgm:t>
        <a:bodyPr/>
        <a:lstStyle/>
        <a:p>
          <a:endParaRPr lang="ru-RU"/>
        </a:p>
      </dgm:t>
    </dgm:pt>
    <dgm:pt modelId="{5DB5813B-BF28-4610-B557-DE4C2BA1C5AF}" type="sibTrans" cxnId="{88C1744B-5780-4735-BC58-DA786F4120C4}">
      <dgm:prSet/>
      <dgm:spPr/>
      <dgm:t>
        <a:bodyPr/>
        <a:lstStyle/>
        <a:p>
          <a:endParaRPr lang="ru-RU"/>
        </a:p>
      </dgm:t>
    </dgm:pt>
    <dgm:pt modelId="{BC68178C-2579-4634-9FB8-E3646FC9AD86}" type="pres">
      <dgm:prSet presAssocID="{64DCC104-28B4-4C54-989D-28660982F28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1AD076D-29FA-4BD9-9375-03249633C2F2}" type="pres">
      <dgm:prSet presAssocID="{F70EFEA7-416D-41E5-86A6-CB0FF9B37B01}" presName="parentText" presStyleLbl="node1" presStyleIdx="0" presStyleCnt="1" custLinFactNeighborX="3306" custLinFactNeighborY="-98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9897C8-8F21-4C0D-B9D9-4C70BC016138}" type="presOf" srcId="{F70EFEA7-416D-41E5-86A6-CB0FF9B37B01}" destId="{31AD076D-29FA-4BD9-9375-03249633C2F2}" srcOrd="0" destOrd="0" presId="urn:microsoft.com/office/officeart/2005/8/layout/vList2"/>
    <dgm:cxn modelId="{0F43676A-5F85-4BDC-B744-B2CBC9BF2F63}" type="presOf" srcId="{64DCC104-28B4-4C54-989D-28660982F28C}" destId="{BC68178C-2579-4634-9FB8-E3646FC9AD86}" srcOrd="0" destOrd="0" presId="urn:microsoft.com/office/officeart/2005/8/layout/vList2"/>
    <dgm:cxn modelId="{88C1744B-5780-4735-BC58-DA786F4120C4}" srcId="{64DCC104-28B4-4C54-989D-28660982F28C}" destId="{F70EFEA7-416D-41E5-86A6-CB0FF9B37B01}" srcOrd="0" destOrd="0" parTransId="{5C3F5F11-4F66-4B58-8865-4ED27A90C411}" sibTransId="{5DB5813B-BF28-4610-B557-DE4C2BA1C5AF}"/>
    <dgm:cxn modelId="{92F6A43F-F63B-412C-8B1D-7219DBB68EDF}" type="presParOf" srcId="{BC68178C-2579-4634-9FB8-E3646FC9AD86}" destId="{31AD076D-29FA-4BD9-9375-03249633C2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24E080-8F02-4AB6-B136-BF48BA4366AB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17003D3-7D49-456B-9AED-317DF7152D10}">
      <dgm:prSet phldrT="[Текст]" custT="1"/>
      <dgm:spPr/>
      <dgm:t>
        <a:bodyPr/>
        <a:lstStyle/>
        <a:p>
          <a:r>
            <a:rPr lang="ru-RU" sz="2200" dirty="0" smtClean="0">
              <a:latin typeface="Arial Narrow" panose="020B0606020202030204" pitchFamily="34" charset="0"/>
            </a:rPr>
            <a:t>Основные направления обучения и образовательные программы</a:t>
          </a:r>
          <a:endParaRPr lang="ru-RU" sz="2200" dirty="0">
            <a:latin typeface="Arial Narrow" panose="020B0606020202030204" pitchFamily="34" charset="0"/>
          </a:endParaRPr>
        </a:p>
      </dgm:t>
    </dgm:pt>
    <dgm:pt modelId="{AB940E60-DB21-4B7F-8045-5806D2408C3F}" type="parTrans" cxnId="{000350F7-C2BA-40A5-9F78-D3612ED76065}">
      <dgm:prSet/>
      <dgm:spPr/>
      <dgm:t>
        <a:bodyPr/>
        <a:lstStyle/>
        <a:p>
          <a:endParaRPr lang="ru-RU"/>
        </a:p>
      </dgm:t>
    </dgm:pt>
    <dgm:pt modelId="{676DE743-1F66-4FEE-8925-83D6E01CDC5C}" type="sibTrans" cxnId="{000350F7-C2BA-40A5-9F78-D3612ED76065}">
      <dgm:prSet/>
      <dgm:spPr/>
      <dgm:t>
        <a:bodyPr/>
        <a:lstStyle/>
        <a:p>
          <a:endParaRPr lang="ru-RU"/>
        </a:p>
      </dgm:t>
    </dgm:pt>
    <dgm:pt modelId="{76C39D61-43B2-405C-8A6E-B16256FC8521}">
      <dgm:prSet phldrT="[Текст]" custT="1"/>
      <dgm:spPr/>
      <dgm:t>
        <a:bodyPr/>
        <a:lstStyle/>
        <a:p>
          <a:r>
            <a:rPr lang="ru-RU" sz="1800" u="sng" dirty="0" smtClean="0">
              <a:latin typeface="Arial Narrow" panose="020B0606020202030204" pitchFamily="34" charset="0"/>
            </a:rPr>
            <a:t>Основные программы:</a:t>
          </a:r>
        </a:p>
        <a:p>
          <a:r>
            <a:rPr lang="ru-RU" sz="1800" dirty="0" smtClean="0">
              <a:latin typeface="Arial Narrow" panose="020B0606020202030204" pitchFamily="34" charset="0"/>
            </a:rPr>
            <a:t>Бережливое производство</a:t>
          </a:r>
        </a:p>
        <a:p>
          <a:r>
            <a:rPr lang="ru-RU" sz="1800" dirty="0" smtClean="0">
              <a:latin typeface="Arial Narrow" panose="020B0606020202030204" pitchFamily="34" charset="0"/>
            </a:rPr>
            <a:t>Автоматизация и </a:t>
          </a:r>
          <a:r>
            <a:rPr lang="ru-RU" sz="1800" dirty="0" err="1" smtClean="0">
              <a:latin typeface="Arial Narrow" panose="020B0606020202030204" pitchFamily="34" charset="0"/>
            </a:rPr>
            <a:t>цифровизация</a:t>
          </a:r>
          <a:endParaRPr lang="ru-RU" sz="1800" dirty="0" smtClean="0">
            <a:latin typeface="Arial Narrow" panose="020B0606020202030204" pitchFamily="34" charset="0"/>
          </a:endParaRPr>
        </a:p>
        <a:p>
          <a:r>
            <a:rPr lang="ru-RU" sz="1800" dirty="0" smtClean="0">
              <a:latin typeface="Arial Narrow" panose="020B0606020202030204" pitchFamily="34" charset="0"/>
            </a:rPr>
            <a:t>Инженерные и производственные компетенции</a:t>
          </a:r>
        </a:p>
        <a:p>
          <a:r>
            <a:rPr lang="ru-RU" sz="1800" dirty="0" smtClean="0">
              <a:latin typeface="Arial Narrow" panose="020B0606020202030204" pitchFamily="34" charset="0"/>
            </a:rPr>
            <a:t>Профессиональная подготовка</a:t>
          </a:r>
        </a:p>
        <a:p>
          <a:r>
            <a:rPr lang="ru-RU" sz="1800" dirty="0" smtClean="0">
              <a:latin typeface="Arial Narrow" panose="020B0606020202030204" pitchFamily="34" charset="0"/>
            </a:rPr>
            <a:t>Переобучение по рабочим специальностям</a:t>
          </a:r>
        </a:p>
        <a:p>
          <a:r>
            <a:rPr lang="ru-RU" sz="1800" dirty="0" smtClean="0">
              <a:latin typeface="Arial Narrow" panose="020B0606020202030204" pitchFamily="34" charset="0"/>
            </a:rPr>
            <a:t>Развитие системы менеджмента качества</a:t>
          </a:r>
        </a:p>
        <a:p>
          <a:endParaRPr lang="ru-RU" sz="1800" dirty="0" smtClean="0">
            <a:latin typeface="Arial Narrow" panose="020B0606020202030204" pitchFamily="34" charset="0"/>
          </a:endParaRPr>
        </a:p>
        <a:p>
          <a:r>
            <a:rPr lang="ru-RU" sz="1600" dirty="0" smtClean="0">
              <a:latin typeface="Arial Narrow" panose="020B0606020202030204" pitchFamily="34" charset="0"/>
            </a:rPr>
            <a:t>.</a:t>
          </a:r>
          <a:endParaRPr lang="ru-RU" sz="1600" dirty="0">
            <a:latin typeface="Arial Narrow" panose="020B0606020202030204" pitchFamily="34" charset="0"/>
          </a:endParaRPr>
        </a:p>
      </dgm:t>
    </dgm:pt>
    <dgm:pt modelId="{538B4493-7111-4665-9AF9-D1E6A3CB0339}" type="parTrans" cxnId="{6A7421B2-3F4B-453B-8409-D5A7B0EC2875}">
      <dgm:prSet/>
      <dgm:spPr/>
      <dgm:t>
        <a:bodyPr/>
        <a:lstStyle/>
        <a:p>
          <a:endParaRPr lang="ru-RU"/>
        </a:p>
      </dgm:t>
    </dgm:pt>
    <dgm:pt modelId="{92011206-9AE9-4955-9925-86668B862952}" type="sibTrans" cxnId="{6A7421B2-3F4B-453B-8409-D5A7B0EC2875}">
      <dgm:prSet/>
      <dgm:spPr/>
      <dgm:t>
        <a:bodyPr/>
        <a:lstStyle/>
        <a:p>
          <a:endParaRPr lang="ru-RU"/>
        </a:p>
      </dgm:t>
    </dgm:pt>
    <dgm:pt modelId="{F59A88F4-D5B8-46E3-B7AA-9F9D3AF08BA6}">
      <dgm:prSet phldrT="[Текст]" custT="1">
        <dgm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ru-RU" sz="2200" b="0" dirty="0" smtClean="0">
              <a:latin typeface="Arial Narrow" panose="020B0606020202030204" pitchFamily="34" charset="0"/>
            </a:rPr>
            <a:t>Базовые образовательные организации</a:t>
          </a:r>
          <a:endParaRPr lang="ru-RU" sz="2200" b="0" dirty="0">
            <a:latin typeface="Arial Narrow" panose="020B0606020202030204" pitchFamily="34" charset="0"/>
          </a:endParaRPr>
        </a:p>
      </dgm:t>
    </dgm:pt>
    <dgm:pt modelId="{1F343751-8746-4384-BA76-0A28EC781C58}" type="parTrans" cxnId="{A3C1B45F-0516-4030-9727-522D0862CE24}">
      <dgm:prSet/>
      <dgm:spPr/>
      <dgm:t>
        <a:bodyPr/>
        <a:lstStyle/>
        <a:p>
          <a:endParaRPr lang="ru-RU"/>
        </a:p>
      </dgm:t>
    </dgm:pt>
    <dgm:pt modelId="{C07A81F7-368A-46BE-80AF-3466640795B9}" type="sibTrans" cxnId="{A3C1B45F-0516-4030-9727-522D0862CE24}">
      <dgm:prSet/>
      <dgm:spPr/>
      <dgm:t>
        <a:bodyPr/>
        <a:lstStyle/>
        <a:p>
          <a:endParaRPr lang="ru-RU"/>
        </a:p>
      </dgm:t>
    </dgm:pt>
    <dgm:pt modelId="{D2BC934C-7FE6-4BED-8610-CC5CDD2609B4}">
      <dgm:prSet phldrT="[Текст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>
            <a:spcBef>
              <a:spcPct val="0"/>
            </a:spcBef>
          </a:pPr>
          <a:endParaRPr lang="ru-RU" sz="5600" dirty="0" smtClean="0"/>
        </a:p>
        <a:p>
          <a:pPr>
            <a:spcBef>
              <a:spcPct val="0"/>
            </a:spcBef>
          </a:pPr>
          <a:endParaRPr lang="ru-RU" sz="1800" dirty="0" smtClean="0">
            <a:latin typeface="Arial Narrow" panose="020B0606020202030204" pitchFamily="34" charset="0"/>
          </a:endParaRPr>
        </a:p>
        <a:p>
          <a:pPr>
            <a:spcBef>
              <a:spcPts val="1200"/>
            </a:spcBef>
          </a:pPr>
          <a:endParaRPr lang="ru-RU" sz="1050" dirty="0" smtClean="0">
            <a:latin typeface="Arial Narrow" panose="020B0606020202030204" pitchFamily="34" charset="0"/>
          </a:endParaRPr>
        </a:p>
        <a:p>
          <a:pPr>
            <a:spcBef>
              <a:spcPts val="1200"/>
            </a:spcBef>
          </a:pPr>
          <a:r>
            <a:rPr lang="ru-RU" sz="1800" dirty="0" smtClean="0">
              <a:latin typeface="Arial Narrow" panose="020B0606020202030204" pitchFamily="34" charset="0"/>
            </a:rPr>
            <a:t>при участии: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5D305184-742B-4987-9C7F-3E3F10B688E0}" type="parTrans" cxnId="{9AADDCAC-68CB-4597-9850-4E5E2E2F0480}">
      <dgm:prSet/>
      <dgm:spPr/>
      <dgm:t>
        <a:bodyPr/>
        <a:lstStyle/>
        <a:p>
          <a:endParaRPr lang="ru-RU"/>
        </a:p>
      </dgm:t>
    </dgm:pt>
    <dgm:pt modelId="{C633910B-0B0A-41E1-B07F-D2B9AC4623D3}" type="sibTrans" cxnId="{9AADDCAC-68CB-4597-9850-4E5E2E2F0480}">
      <dgm:prSet/>
      <dgm:spPr/>
      <dgm:t>
        <a:bodyPr/>
        <a:lstStyle/>
        <a:p>
          <a:endParaRPr lang="ru-RU"/>
        </a:p>
      </dgm:t>
    </dgm:pt>
    <dgm:pt modelId="{29D69446-47CA-4E10-8A47-BF3CB095D28C}">
      <dgm:prSet phldrT="[Текст]" custT="1">
        <dgm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dgm:style>
      </dgm:prSet>
      <dgm:spPr/>
      <dgm:t>
        <a:bodyPr tIns="144000" rIns="0"/>
        <a:lstStyle/>
        <a:p>
          <a:pPr>
            <a:spcBef>
              <a:spcPts val="1200"/>
            </a:spcBef>
          </a:pPr>
          <a:r>
            <a:rPr lang="ru-RU" sz="2200" spc="-20" baseline="0" dirty="0" smtClean="0">
              <a:latin typeface="Arial Narrow" panose="020B0606020202030204" pitchFamily="34" charset="0"/>
              <a:cs typeface="Arial" panose="020B0604020202020204" pitchFamily="34" charset="0"/>
            </a:rPr>
            <a:t>Документы для получения субсидий участниками программы</a:t>
          </a:r>
          <a:endParaRPr lang="ru-RU" sz="2200" spc="-20" baseline="0" dirty="0">
            <a:latin typeface="Arial Narrow" panose="020B0606020202030204" pitchFamily="34" charset="0"/>
            <a:cs typeface="Arial" panose="020B0604020202020204" pitchFamily="34" charset="0"/>
          </a:endParaRPr>
        </a:p>
      </dgm:t>
    </dgm:pt>
    <dgm:pt modelId="{CB3954B0-5ADC-4FEA-BC0D-CE0BB4BDD28A}" type="parTrans" cxnId="{BE33514F-8DC2-4290-B973-F8096A64183E}">
      <dgm:prSet/>
      <dgm:spPr/>
      <dgm:t>
        <a:bodyPr/>
        <a:lstStyle/>
        <a:p>
          <a:endParaRPr lang="ru-RU"/>
        </a:p>
      </dgm:t>
    </dgm:pt>
    <dgm:pt modelId="{53FA6157-D8AC-4C06-AAAB-B7795E028650}" type="sibTrans" cxnId="{BE33514F-8DC2-4290-B973-F8096A64183E}">
      <dgm:prSet/>
      <dgm:spPr/>
      <dgm:t>
        <a:bodyPr/>
        <a:lstStyle/>
        <a:p>
          <a:endParaRPr lang="ru-RU"/>
        </a:p>
      </dgm:t>
    </dgm:pt>
    <dgm:pt modelId="{82FA586E-BE2D-4FE3-86AC-F3D1AED87B24}">
      <dgm:prSet phldrT="[Текст]"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ru-RU" sz="1600" dirty="0" smtClean="0">
              <a:latin typeface="Arial Narrow" panose="020B0606020202030204" pitchFamily="34" charset="0"/>
            </a:rPr>
            <a:t>Соглашение с министерством труда и социальной защиты Тульской области (ГУТО ЦЗНТО) о предоставлении из бюджета ТО субсидии</a:t>
          </a:r>
        </a:p>
        <a:p>
          <a:r>
            <a:rPr lang="ru-RU" sz="1600" dirty="0" smtClean="0">
              <a:latin typeface="Arial Narrow" panose="020B0606020202030204" pitchFamily="34" charset="0"/>
            </a:rPr>
            <a:t>Договор с образовательным учреждением на организацию услуг по обучению работников</a:t>
          </a:r>
        </a:p>
        <a:p>
          <a:r>
            <a:rPr lang="ru-RU" sz="1600" dirty="0" smtClean="0">
              <a:latin typeface="Arial Narrow" panose="020B0606020202030204" pitchFamily="34" charset="0"/>
            </a:rPr>
            <a:t>Учебный план профессионального обучения по специальности/программе</a:t>
          </a:r>
        </a:p>
        <a:p>
          <a:r>
            <a:rPr lang="ru-RU" sz="1600" dirty="0" smtClean="0">
              <a:latin typeface="Arial Narrow" panose="020B0606020202030204" pitchFamily="34" charset="0"/>
            </a:rPr>
            <a:t>Приказы о направлении на обучение, зачисление на обучение, справки учета посещаемости</a:t>
          </a:r>
        </a:p>
        <a:p>
          <a:r>
            <a:rPr lang="ru-RU" sz="1600" dirty="0" smtClean="0">
              <a:latin typeface="Arial Narrow" panose="020B0606020202030204" pitchFamily="34" charset="0"/>
            </a:rPr>
            <a:t>Смета, подтверждающая целевой характер затрат на обучение</a:t>
          </a:r>
        </a:p>
        <a:p>
          <a:endParaRPr lang="ru-RU" sz="1600" dirty="0">
            <a:latin typeface="Arial Narrow" panose="020B0606020202030204" pitchFamily="34" charset="0"/>
          </a:endParaRPr>
        </a:p>
      </dgm:t>
    </dgm:pt>
    <dgm:pt modelId="{0215A54F-DFDA-41F8-AE21-AF6D5720A7C2}" type="parTrans" cxnId="{48E35AE6-2672-4222-9AD7-B8DA3F36AF7E}">
      <dgm:prSet/>
      <dgm:spPr/>
      <dgm:t>
        <a:bodyPr/>
        <a:lstStyle/>
        <a:p>
          <a:endParaRPr lang="ru-RU"/>
        </a:p>
      </dgm:t>
    </dgm:pt>
    <dgm:pt modelId="{AD6587A5-E7A6-4646-ABA3-A27A0F8B17B4}" type="sibTrans" cxnId="{48E35AE6-2672-4222-9AD7-B8DA3F36AF7E}">
      <dgm:prSet/>
      <dgm:spPr/>
      <dgm:t>
        <a:bodyPr/>
        <a:lstStyle/>
        <a:p>
          <a:endParaRPr lang="ru-RU"/>
        </a:p>
      </dgm:t>
    </dgm:pt>
    <dgm:pt modelId="{CCC8CB2A-7DE4-4E9A-94CD-05A35762A56F}" type="pres">
      <dgm:prSet presAssocID="{F924E080-8F02-4AB6-B136-BF48BA4366AB}" presName="Name0" presStyleCnt="0">
        <dgm:presLayoutVars>
          <dgm:chMax val="5"/>
          <dgm:chPref val="5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BC853B3-82DB-407E-9A88-D74B76DCDF8E}" type="pres">
      <dgm:prSet presAssocID="{D17003D3-7D49-456B-9AED-317DF7152D10}" presName="parentText1" presStyleLbl="node1" presStyleIdx="0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2A29D18-7D9A-49DC-A2F5-1E2F36319F5C}" type="pres">
      <dgm:prSet presAssocID="{D17003D3-7D49-456B-9AED-317DF7152D10}" presName="childText1" presStyleLbl="solidAlignAcc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FE0F3B-0CA7-4E21-8299-5979359F89DB}" type="pres">
      <dgm:prSet presAssocID="{F59A88F4-D5B8-46E3-B7AA-9F9D3AF08BA6}" presName="parentText2" presStyleLbl="node1" presStyleIdx="1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011D28-CF47-419B-BA32-6ED9922424F9}" type="pres">
      <dgm:prSet presAssocID="{F59A88F4-D5B8-46E3-B7AA-9F9D3AF08BA6}" presName="childText2" presStyleLbl="solidAlignAcc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D4E0C0-0FDE-4504-823E-F23B38E82C21}" type="pres">
      <dgm:prSet presAssocID="{29D69446-47CA-4E10-8A47-BF3CB095D28C}" presName="parentText3" presStyleLbl="node1" presStyleIdx="2" presStyleCnt="3">
        <dgm:presLayoutVars>
          <dgm:chMax/>
          <dgm:chPref val="3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C0C59D-A14C-4989-9700-07FBA4422499}" type="pres">
      <dgm:prSet presAssocID="{29D69446-47CA-4E10-8A47-BF3CB095D28C}" presName="childText3" presStyleLbl="solidAlignAcc1" presStyleIdx="2" presStyleCnt="3" custScaleX="99710" custScaleY="114753" custLinFactNeighborX="-571" custLinFactNeighborY="752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0CA4BE-3F17-491B-8EEC-BE268443898A}" type="presOf" srcId="{F59A88F4-D5B8-46E3-B7AA-9F9D3AF08BA6}" destId="{F6FE0F3B-0CA7-4E21-8299-5979359F89DB}" srcOrd="0" destOrd="0" presId="urn:microsoft.com/office/officeart/2009/3/layout/IncreasingArrowsProcess"/>
    <dgm:cxn modelId="{088A358F-CB3F-4E21-8F79-2337084BCAB4}" type="presOf" srcId="{76C39D61-43B2-405C-8A6E-B16256FC8521}" destId="{C2A29D18-7D9A-49DC-A2F5-1E2F36319F5C}" srcOrd="0" destOrd="0" presId="urn:microsoft.com/office/officeart/2009/3/layout/IncreasingArrowsProcess"/>
    <dgm:cxn modelId="{9AADDCAC-68CB-4597-9850-4E5E2E2F0480}" srcId="{F59A88F4-D5B8-46E3-B7AA-9F9D3AF08BA6}" destId="{D2BC934C-7FE6-4BED-8610-CC5CDD2609B4}" srcOrd="0" destOrd="0" parTransId="{5D305184-742B-4987-9C7F-3E3F10B688E0}" sibTransId="{C633910B-0B0A-41E1-B07F-D2B9AC4623D3}"/>
    <dgm:cxn modelId="{BF9F51CD-4D2D-44F8-83C2-26C0CA650764}" type="presOf" srcId="{29D69446-47CA-4E10-8A47-BF3CB095D28C}" destId="{42D4E0C0-0FDE-4504-823E-F23B38E82C21}" srcOrd="0" destOrd="0" presId="urn:microsoft.com/office/officeart/2009/3/layout/IncreasingArrowsProcess"/>
    <dgm:cxn modelId="{000350F7-C2BA-40A5-9F78-D3612ED76065}" srcId="{F924E080-8F02-4AB6-B136-BF48BA4366AB}" destId="{D17003D3-7D49-456B-9AED-317DF7152D10}" srcOrd="0" destOrd="0" parTransId="{AB940E60-DB21-4B7F-8045-5806D2408C3F}" sibTransId="{676DE743-1F66-4FEE-8925-83D6E01CDC5C}"/>
    <dgm:cxn modelId="{22218DE0-0353-4939-AD04-FC28F473D2CB}" type="presOf" srcId="{82FA586E-BE2D-4FE3-86AC-F3D1AED87B24}" destId="{D6C0C59D-A14C-4989-9700-07FBA4422499}" srcOrd="0" destOrd="0" presId="urn:microsoft.com/office/officeart/2009/3/layout/IncreasingArrowsProcess"/>
    <dgm:cxn modelId="{A3C1B45F-0516-4030-9727-522D0862CE24}" srcId="{F924E080-8F02-4AB6-B136-BF48BA4366AB}" destId="{F59A88F4-D5B8-46E3-B7AA-9F9D3AF08BA6}" srcOrd="1" destOrd="0" parTransId="{1F343751-8746-4384-BA76-0A28EC781C58}" sibTransId="{C07A81F7-368A-46BE-80AF-3466640795B9}"/>
    <dgm:cxn modelId="{BE33514F-8DC2-4290-B973-F8096A64183E}" srcId="{F924E080-8F02-4AB6-B136-BF48BA4366AB}" destId="{29D69446-47CA-4E10-8A47-BF3CB095D28C}" srcOrd="2" destOrd="0" parTransId="{CB3954B0-5ADC-4FEA-BC0D-CE0BB4BDD28A}" sibTransId="{53FA6157-D8AC-4C06-AAAB-B7795E028650}"/>
    <dgm:cxn modelId="{444FCE67-9279-4488-AABB-93EEC239B144}" type="presOf" srcId="{D17003D3-7D49-456B-9AED-317DF7152D10}" destId="{8BC853B3-82DB-407E-9A88-D74B76DCDF8E}" srcOrd="0" destOrd="0" presId="urn:microsoft.com/office/officeart/2009/3/layout/IncreasingArrowsProcess"/>
    <dgm:cxn modelId="{6A7421B2-3F4B-453B-8409-D5A7B0EC2875}" srcId="{D17003D3-7D49-456B-9AED-317DF7152D10}" destId="{76C39D61-43B2-405C-8A6E-B16256FC8521}" srcOrd="0" destOrd="0" parTransId="{538B4493-7111-4665-9AF9-D1E6A3CB0339}" sibTransId="{92011206-9AE9-4955-9925-86668B862952}"/>
    <dgm:cxn modelId="{24E5AB03-93B1-40F1-B5DD-F7202CA1C8F3}" type="presOf" srcId="{D2BC934C-7FE6-4BED-8610-CC5CDD2609B4}" destId="{E8011D28-CF47-419B-BA32-6ED9922424F9}" srcOrd="0" destOrd="0" presId="urn:microsoft.com/office/officeart/2009/3/layout/IncreasingArrowsProcess"/>
    <dgm:cxn modelId="{D8E9023F-296E-4702-B40A-B7312B2AD388}" type="presOf" srcId="{F924E080-8F02-4AB6-B136-BF48BA4366AB}" destId="{CCC8CB2A-7DE4-4E9A-94CD-05A35762A56F}" srcOrd="0" destOrd="0" presId="urn:microsoft.com/office/officeart/2009/3/layout/IncreasingArrowsProcess"/>
    <dgm:cxn modelId="{48E35AE6-2672-4222-9AD7-B8DA3F36AF7E}" srcId="{29D69446-47CA-4E10-8A47-BF3CB095D28C}" destId="{82FA586E-BE2D-4FE3-86AC-F3D1AED87B24}" srcOrd="0" destOrd="0" parTransId="{0215A54F-DFDA-41F8-AE21-AF6D5720A7C2}" sibTransId="{AD6587A5-E7A6-4646-ABA3-A27A0F8B17B4}"/>
    <dgm:cxn modelId="{1E2EDCAD-2E14-46F4-94BD-C42B692C009E}" type="presParOf" srcId="{CCC8CB2A-7DE4-4E9A-94CD-05A35762A56F}" destId="{8BC853B3-82DB-407E-9A88-D74B76DCDF8E}" srcOrd="0" destOrd="0" presId="urn:microsoft.com/office/officeart/2009/3/layout/IncreasingArrowsProcess"/>
    <dgm:cxn modelId="{7C9AE8E4-279A-4EED-AFC8-4E83A0EEF23A}" type="presParOf" srcId="{CCC8CB2A-7DE4-4E9A-94CD-05A35762A56F}" destId="{C2A29D18-7D9A-49DC-A2F5-1E2F36319F5C}" srcOrd="1" destOrd="0" presId="urn:microsoft.com/office/officeart/2009/3/layout/IncreasingArrowsProcess"/>
    <dgm:cxn modelId="{6E7D160A-73D1-445D-AD7F-7721D73B0F08}" type="presParOf" srcId="{CCC8CB2A-7DE4-4E9A-94CD-05A35762A56F}" destId="{F6FE0F3B-0CA7-4E21-8299-5979359F89DB}" srcOrd="2" destOrd="0" presId="urn:microsoft.com/office/officeart/2009/3/layout/IncreasingArrowsProcess"/>
    <dgm:cxn modelId="{51DB763B-BF67-40B9-89F2-8CF295BC0DF4}" type="presParOf" srcId="{CCC8CB2A-7DE4-4E9A-94CD-05A35762A56F}" destId="{E8011D28-CF47-419B-BA32-6ED9922424F9}" srcOrd="3" destOrd="0" presId="urn:microsoft.com/office/officeart/2009/3/layout/IncreasingArrowsProcess"/>
    <dgm:cxn modelId="{985FCDD6-45C1-4AF3-AF5E-851A51B620B9}" type="presParOf" srcId="{CCC8CB2A-7DE4-4E9A-94CD-05A35762A56F}" destId="{42D4E0C0-0FDE-4504-823E-F23B38E82C21}" srcOrd="4" destOrd="0" presId="urn:microsoft.com/office/officeart/2009/3/layout/IncreasingArrowsProcess"/>
    <dgm:cxn modelId="{51D0FF8C-B3E2-46E1-B279-5A01972F1E64}" type="presParOf" srcId="{CCC8CB2A-7DE4-4E9A-94CD-05A35762A56F}" destId="{D6C0C59D-A14C-4989-9700-07FBA4422499}" srcOrd="5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FDEE77D-4241-46C3-8C68-F851FE9D3FB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1D03E6F-FA54-4DB4-90AE-E71EF9D6823C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Категории обучаемых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23C672DB-E26F-4883-98FD-FE94911AD67D}" type="parTrans" cxnId="{09887238-1A80-486A-BFB5-8D6557636838}">
      <dgm:prSet/>
      <dgm:spPr/>
      <dgm:t>
        <a:bodyPr/>
        <a:lstStyle/>
        <a:p>
          <a:endParaRPr lang="ru-RU"/>
        </a:p>
      </dgm:t>
    </dgm:pt>
    <dgm:pt modelId="{F06C69E8-AC51-4109-9B3F-65D21E6C365A}" type="sibTrans" cxnId="{09887238-1A80-486A-BFB5-8D6557636838}">
      <dgm:prSet/>
      <dgm:spPr/>
      <dgm:t>
        <a:bodyPr/>
        <a:lstStyle/>
        <a:p>
          <a:endParaRPr lang="ru-RU"/>
        </a:p>
      </dgm:t>
    </dgm:pt>
    <dgm:pt modelId="{BEDFC239-8BA0-4FD9-B55E-F85F03B69147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Учебные программы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45869307-CBE8-4D90-AD60-5F481909461D}" type="parTrans" cxnId="{1F1B36D9-CDFF-40CE-ACD9-D051C7ADAD44}">
      <dgm:prSet/>
      <dgm:spPr/>
      <dgm:t>
        <a:bodyPr/>
        <a:lstStyle/>
        <a:p>
          <a:endParaRPr lang="ru-RU"/>
        </a:p>
      </dgm:t>
    </dgm:pt>
    <dgm:pt modelId="{DC91F287-AA34-461C-8E1F-2BCC78DAB3BD}" type="sibTrans" cxnId="{1F1B36D9-CDFF-40CE-ACD9-D051C7ADAD44}">
      <dgm:prSet/>
      <dgm:spPr/>
      <dgm:t>
        <a:bodyPr/>
        <a:lstStyle/>
        <a:p>
          <a:endParaRPr lang="ru-RU"/>
        </a:p>
      </dgm:t>
    </dgm:pt>
    <dgm:pt modelId="{08F11A40-775C-415A-B031-D36162A411DB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Образовательные организации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248E018E-AB18-45AD-98CB-D6084EB81CAC}" type="parTrans" cxnId="{F115E5E9-CD1A-4AC5-B922-CC921424C902}">
      <dgm:prSet/>
      <dgm:spPr/>
      <dgm:t>
        <a:bodyPr/>
        <a:lstStyle/>
        <a:p>
          <a:endParaRPr lang="ru-RU"/>
        </a:p>
      </dgm:t>
    </dgm:pt>
    <dgm:pt modelId="{6E785D8B-CA5A-4F0F-8F6E-345A1AA4CFE1}" type="sibTrans" cxnId="{F115E5E9-CD1A-4AC5-B922-CC921424C902}">
      <dgm:prSet/>
      <dgm:spPr/>
      <dgm:t>
        <a:bodyPr/>
        <a:lstStyle/>
        <a:p>
          <a:endParaRPr lang="ru-RU"/>
        </a:p>
      </dgm:t>
    </dgm:pt>
    <dgm:pt modelId="{0B1EA5CD-EA4D-4170-9AAF-DFF85D95A44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latin typeface="Arial Narrow" panose="020B0606020202030204" pitchFamily="34" charset="0"/>
            </a:rPr>
            <a:t>Цель обучения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E5A2D486-A3B6-4428-972F-96A9F53D7B04}" type="parTrans" cxnId="{32A0F351-7C21-469C-975B-A6882E783C57}">
      <dgm:prSet/>
      <dgm:spPr/>
      <dgm:t>
        <a:bodyPr/>
        <a:lstStyle/>
        <a:p>
          <a:endParaRPr lang="ru-RU"/>
        </a:p>
      </dgm:t>
    </dgm:pt>
    <dgm:pt modelId="{0D03018A-50B6-43EF-94F2-6E3D38E8C393}" type="sibTrans" cxnId="{32A0F351-7C21-469C-975B-A6882E783C57}">
      <dgm:prSet/>
      <dgm:spPr/>
      <dgm:t>
        <a:bodyPr/>
        <a:lstStyle/>
        <a:p>
          <a:endParaRPr lang="ru-RU"/>
        </a:p>
      </dgm:t>
    </dgm:pt>
    <dgm:pt modelId="{5EE99169-30AB-47E5-95A8-4F1B6CEA38EC}">
      <dgm:prSet custT="1"/>
      <dgm:spPr/>
      <dgm:t>
        <a:bodyPr bIns="36000"/>
        <a:lstStyle/>
        <a:p>
          <a:pPr algn="just">
            <a:lnSpc>
              <a:spcPct val="100000"/>
            </a:lnSpc>
          </a:pPr>
          <a:r>
            <a:rPr lang="ru-RU" sz="1800" dirty="0" smtClean="0">
              <a:latin typeface="Arial Narrow" panose="020B0606020202030204" pitchFamily="34" charset="0"/>
            </a:rPr>
            <a:t>работники организаций (участников программы), находящиеся под риском высвобождения или высвобожденные, а также принятые из других организаций после высвобождения.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551441ED-0793-4C26-BB8C-4DE70B959E14}" type="parTrans" cxnId="{95B42AD6-182C-495C-9E8D-756E7EA35B73}">
      <dgm:prSet/>
      <dgm:spPr/>
      <dgm:t>
        <a:bodyPr/>
        <a:lstStyle/>
        <a:p>
          <a:endParaRPr lang="ru-RU"/>
        </a:p>
      </dgm:t>
    </dgm:pt>
    <dgm:pt modelId="{2E308FD7-21AA-4343-8836-E24ED28F662C}" type="sibTrans" cxnId="{95B42AD6-182C-495C-9E8D-756E7EA35B73}">
      <dgm:prSet/>
      <dgm:spPr/>
      <dgm:t>
        <a:bodyPr/>
        <a:lstStyle/>
        <a:p>
          <a:endParaRPr lang="ru-RU"/>
        </a:p>
      </dgm:t>
    </dgm:pt>
    <dgm:pt modelId="{F148FDA1-AE6D-4E92-84E6-D022337CE00B}">
      <dgm:prSet custT="1"/>
      <dgm:spPr/>
      <dgm:t>
        <a:bodyPr bIns="36000"/>
        <a:lstStyle/>
        <a:p>
          <a:pPr algn="just">
            <a:lnSpc>
              <a:spcPct val="100000"/>
            </a:lnSpc>
          </a:pPr>
          <a:r>
            <a:rPr lang="ru-RU" sz="1800" dirty="0" smtClean="0">
              <a:latin typeface="Arial Narrow" panose="020B0606020202030204" pitchFamily="34" charset="0"/>
            </a:rPr>
            <a:t>обучение работников новым видам деятельности, специальностям, профессиям, востребованным в организации, для предотвращения их увольнения или обучение необходимым специальностям, пользующимся спросом на рынке, в случае сокращения штата организации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0F0FABCA-8A3A-45A3-8106-4ED786F7A99E}" type="parTrans" cxnId="{F52D2820-2228-4BAE-8E62-65EF3A6314DE}">
      <dgm:prSet/>
      <dgm:spPr/>
      <dgm:t>
        <a:bodyPr/>
        <a:lstStyle/>
        <a:p>
          <a:endParaRPr lang="ru-RU"/>
        </a:p>
      </dgm:t>
    </dgm:pt>
    <dgm:pt modelId="{7E9AE6D7-1593-4263-BB76-06D95498264B}" type="sibTrans" cxnId="{F52D2820-2228-4BAE-8E62-65EF3A6314DE}">
      <dgm:prSet/>
      <dgm:spPr/>
      <dgm:t>
        <a:bodyPr/>
        <a:lstStyle/>
        <a:p>
          <a:endParaRPr lang="ru-RU"/>
        </a:p>
      </dgm:t>
    </dgm:pt>
    <dgm:pt modelId="{BE24F763-57D5-49E7-8B49-B008C39A6F8E}">
      <dgm:prSet custT="1"/>
      <dgm:spPr/>
      <dgm:t>
        <a:bodyPr bIns="36000"/>
        <a:lstStyle/>
        <a:p>
          <a:pPr algn="just">
            <a:lnSpc>
              <a:spcPct val="100000"/>
            </a:lnSpc>
          </a:pPr>
          <a:r>
            <a:rPr lang="ru-RU" sz="1800" dirty="0" smtClean="0">
              <a:latin typeface="Arial Narrow" panose="020B0606020202030204" pitchFamily="34" charset="0"/>
            </a:rPr>
            <a:t>широкий круг профильных программ обучения и переподготовки работников по рабочим и инженерным специальностям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295AFB41-DEB6-4592-8A9E-C2B2E79EB89A}" type="parTrans" cxnId="{28030D7F-3E79-424D-B45F-BE9F6BE78E38}">
      <dgm:prSet/>
      <dgm:spPr/>
      <dgm:t>
        <a:bodyPr/>
        <a:lstStyle/>
        <a:p>
          <a:endParaRPr lang="ru-RU"/>
        </a:p>
      </dgm:t>
    </dgm:pt>
    <dgm:pt modelId="{0D010762-9F93-463D-9F41-462738E44C50}" type="sibTrans" cxnId="{28030D7F-3E79-424D-B45F-BE9F6BE78E38}">
      <dgm:prSet/>
      <dgm:spPr/>
      <dgm:t>
        <a:bodyPr/>
        <a:lstStyle/>
        <a:p>
          <a:endParaRPr lang="ru-RU"/>
        </a:p>
      </dgm:t>
    </dgm:pt>
    <dgm:pt modelId="{BA7E9A17-2C5E-4F94-B591-828C84D79FE8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800" dirty="0" smtClean="0">
              <a:latin typeface="Arial Narrow" panose="020B0606020202030204" pitchFamily="34" charset="0"/>
            </a:rPr>
            <a:t>Тульский государственный машиностроительный колледж им. Н. Демидова, Тульский государственный педагогический университет, профильные учебные заведения (в </a:t>
          </a:r>
          <a:r>
            <a:rPr lang="ru-RU" sz="1800" dirty="0" err="1" smtClean="0">
              <a:latin typeface="Arial Narrow" panose="020B0606020202030204" pitchFamily="34" charset="0"/>
            </a:rPr>
            <a:t>т.ч</a:t>
          </a:r>
          <a:r>
            <a:rPr lang="ru-RU" sz="1800" dirty="0" smtClean="0">
              <a:latin typeface="Arial Narrow" panose="020B0606020202030204" pitchFamily="34" charset="0"/>
            </a:rPr>
            <a:t>. за пределами региона), собственные лицензированные образовательные центры организаций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2844DAE4-9E3B-4CAF-BBFE-69919B2CC525}" type="parTrans" cxnId="{F8EC903D-794D-4CAB-8E64-DAE40444C493}">
      <dgm:prSet/>
      <dgm:spPr/>
      <dgm:t>
        <a:bodyPr/>
        <a:lstStyle/>
        <a:p>
          <a:endParaRPr lang="ru-RU"/>
        </a:p>
      </dgm:t>
    </dgm:pt>
    <dgm:pt modelId="{7010F649-FCE1-4FFF-95BA-B765D9714E99}" type="sibTrans" cxnId="{F8EC903D-794D-4CAB-8E64-DAE40444C493}">
      <dgm:prSet/>
      <dgm:spPr/>
      <dgm:t>
        <a:bodyPr/>
        <a:lstStyle/>
        <a:p>
          <a:endParaRPr lang="ru-RU"/>
        </a:p>
      </dgm:t>
    </dgm:pt>
    <dgm:pt modelId="{3AB4CFD3-12F8-4BA0-9DBB-9C3C1C975DDC}" type="pres">
      <dgm:prSet presAssocID="{5FDEE77D-4241-46C3-8C68-F851FE9D3F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2ED31-5C6C-4F0F-B90C-2294BF775BA3}" type="pres">
      <dgm:prSet presAssocID="{31D03E6F-FA54-4DB4-90AE-E71EF9D6823C}" presName="parentLin" presStyleCnt="0"/>
      <dgm:spPr/>
    </dgm:pt>
    <dgm:pt modelId="{71466BA2-18FD-422E-83BB-B6A7F3C40485}" type="pres">
      <dgm:prSet presAssocID="{31D03E6F-FA54-4DB4-90AE-E71EF9D6823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A56B363-A8BD-41B6-ABBF-E8BFC0FFC400}" type="pres">
      <dgm:prSet presAssocID="{31D03E6F-FA54-4DB4-90AE-E71EF9D6823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770AA-252F-471D-A288-4D62E7A33E58}" type="pres">
      <dgm:prSet presAssocID="{31D03E6F-FA54-4DB4-90AE-E71EF9D6823C}" presName="negativeSpace" presStyleCnt="0"/>
      <dgm:spPr/>
    </dgm:pt>
    <dgm:pt modelId="{00C240BC-C11A-4155-95BF-332E86D47411}" type="pres">
      <dgm:prSet presAssocID="{31D03E6F-FA54-4DB4-90AE-E71EF9D6823C}" presName="childText" presStyleLbl="conFgAcc1" presStyleIdx="0" presStyleCnt="4" custLinFactNeighborY="11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7AA5B-1700-4907-A86D-B99CD6E603F0}" type="pres">
      <dgm:prSet presAssocID="{F06C69E8-AC51-4109-9B3F-65D21E6C365A}" presName="spaceBetweenRectangles" presStyleCnt="0"/>
      <dgm:spPr/>
    </dgm:pt>
    <dgm:pt modelId="{ED2EBFFF-C9A2-47F3-8837-06C8FC06F655}" type="pres">
      <dgm:prSet presAssocID="{0B1EA5CD-EA4D-4170-9AAF-DFF85D95A444}" presName="parentLin" presStyleCnt="0"/>
      <dgm:spPr/>
    </dgm:pt>
    <dgm:pt modelId="{747392FA-5FE9-4CEC-B35E-E90520C828AC}" type="pres">
      <dgm:prSet presAssocID="{0B1EA5CD-EA4D-4170-9AAF-DFF85D95A44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26D8626-C452-4AAE-9C1F-E8DE403EB4DA}" type="pres">
      <dgm:prSet presAssocID="{0B1EA5CD-EA4D-4170-9AAF-DFF85D95A44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B3C3B-B0D9-4254-ACB9-69CC4CEF7235}" type="pres">
      <dgm:prSet presAssocID="{0B1EA5CD-EA4D-4170-9AAF-DFF85D95A444}" presName="negativeSpace" presStyleCnt="0"/>
      <dgm:spPr/>
    </dgm:pt>
    <dgm:pt modelId="{2D0E540A-3F8B-4F6B-B61A-31D4F6DA7FC4}" type="pres">
      <dgm:prSet presAssocID="{0B1EA5CD-EA4D-4170-9AAF-DFF85D95A44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67F81-A583-47C9-9A10-5F30D65DAEC1}" type="pres">
      <dgm:prSet presAssocID="{0D03018A-50B6-43EF-94F2-6E3D38E8C393}" presName="spaceBetweenRectangles" presStyleCnt="0"/>
      <dgm:spPr/>
    </dgm:pt>
    <dgm:pt modelId="{AEDAB3F5-1D00-4D7E-AB4B-BA4BAD4B3293}" type="pres">
      <dgm:prSet presAssocID="{BEDFC239-8BA0-4FD9-B55E-F85F03B69147}" presName="parentLin" presStyleCnt="0"/>
      <dgm:spPr/>
    </dgm:pt>
    <dgm:pt modelId="{11DD09DA-9A5A-4788-A35A-9A0D10D47C3E}" type="pres">
      <dgm:prSet presAssocID="{BEDFC239-8BA0-4FD9-B55E-F85F03B6914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575D8D2-FEAC-400E-A66E-4665723DFE62}" type="pres">
      <dgm:prSet presAssocID="{BEDFC239-8BA0-4FD9-B55E-F85F03B6914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A010C-DE5A-4CAE-A484-C3ADAAACAE07}" type="pres">
      <dgm:prSet presAssocID="{BEDFC239-8BA0-4FD9-B55E-F85F03B69147}" presName="negativeSpace" presStyleCnt="0"/>
      <dgm:spPr/>
    </dgm:pt>
    <dgm:pt modelId="{C5568521-B97C-457F-9034-288DCAA14902}" type="pres">
      <dgm:prSet presAssocID="{BEDFC239-8BA0-4FD9-B55E-F85F03B6914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9DF20-92BA-4975-8055-9BD43DAB8344}" type="pres">
      <dgm:prSet presAssocID="{DC91F287-AA34-461C-8E1F-2BCC78DAB3BD}" presName="spaceBetweenRectangles" presStyleCnt="0"/>
      <dgm:spPr/>
    </dgm:pt>
    <dgm:pt modelId="{360E199B-89A6-476E-AA0D-51A08C37348E}" type="pres">
      <dgm:prSet presAssocID="{08F11A40-775C-415A-B031-D36162A411DB}" presName="parentLin" presStyleCnt="0"/>
      <dgm:spPr/>
    </dgm:pt>
    <dgm:pt modelId="{842A2C31-7B1F-4931-BD52-2C78D82544AA}" type="pres">
      <dgm:prSet presAssocID="{08F11A40-775C-415A-B031-D36162A411D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D8E7BE4-8AB9-4529-9F9B-38F3CA973626}" type="pres">
      <dgm:prSet presAssocID="{08F11A40-775C-415A-B031-D36162A411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80DD9-CF9B-4E1C-A826-69FD124C42E7}" type="pres">
      <dgm:prSet presAssocID="{08F11A40-775C-415A-B031-D36162A411DB}" presName="negativeSpace" presStyleCnt="0"/>
      <dgm:spPr/>
    </dgm:pt>
    <dgm:pt modelId="{661DF39F-9915-4134-97B6-C487EC4BC641}" type="pres">
      <dgm:prSet presAssocID="{08F11A40-775C-415A-B031-D36162A411D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F1B36D9-CDFF-40CE-ACD9-D051C7ADAD44}" srcId="{5FDEE77D-4241-46C3-8C68-F851FE9D3FB3}" destId="{BEDFC239-8BA0-4FD9-B55E-F85F03B69147}" srcOrd="2" destOrd="0" parTransId="{45869307-CBE8-4D90-AD60-5F481909461D}" sibTransId="{DC91F287-AA34-461C-8E1F-2BCC78DAB3BD}"/>
    <dgm:cxn modelId="{33A50195-E7D3-4FED-91BB-AB12B431F86B}" type="presOf" srcId="{31D03E6F-FA54-4DB4-90AE-E71EF9D6823C}" destId="{71466BA2-18FD-422E-83BB-B6A7F3C40485}" srcOrd="0" destOrd="0" presId="urn:microsoft.com/office/officeart/2005/8/layout/list1"/>
    <dgm:cxn modelId="{5E459712-3E64-4CAF-BDEA-3F79CBDE3EFB}" type="presOf" srcId="{BE24F763-57D5-49E7-8B49-B008C39A6F8E}" destId="{C5568521-B97C-457F-9034-288DCAA14902}" srcOrd="0" destOrd="0" presId="urn:microsoft.com/office/officeart/2005/8/layout/list1"/>
    <dgm:cxn modelId="{C1570FD6-E2FA-4E6B-B8E3-6968FAA8D001}" type="presOf" srcId="{0B1EA5CD-EA4D-4170-9AAF-DFF85D95A444}" destId="{747392FA-5FE9-4CEC-B35E-E90520C828AC}" srcOrd="0" destOrd="0" presId="urn:microsoft.com/office/officeart/2005/8/layout/list1"/>
    <dgm:cxn modelId="{28030D7F-3E79-424D-B45F-BE9F6BE78E38}" srcId="{BEDFC239-8BA0-4FD9-B55E-F85F03B69147}" destId="{BE24F763-57D5-49E7-8B49-B008C39A6F8E}" srcOrd="0" destOrd="0" parTransId="{295AFB41-DEB6-4592-8A9E-C2B2E79EB89A}" sibTransId="{0D010762-9F93-463D-9F41-462738E44C50}"/>
    <dgm:cxn modelId="{8DD29D1B-75A7-48A7-9002-7CE3F9C3C788}" type="presOf" srcId="{BA7E9A17-2C5E-4F94-B591-828C84D79FE8}" destId="{661DF39F-9915-4134-97B6-C487EC4BC641}" srcOrd="0" destOrd="0" presId="urn:microsoft.com/office/officeart/2005/8/layout/list1"/>
    <dgm:cxn modelId="{2D260E7C-FE67-41F4-8C40-47522E2D54B3}" type="presOf" srcId="{BEDFC239-8BA0-4FD9-B55E-F85F03B69147}" destId="{2575D8D2-FEAC-400E-A66E-4665723DFE62}" srcOrd="1" destOrd="0" presId="urn:microsoft.com/office/officeart/2005/8/layout/list1"/>
    <dgm:cxn modelId="{732D5208-755D-40DC-B3F3-A914DA724A31}" type="presOf" srcId="{5EE99169-30AB-47E5-95A8-4F1B6CEA38EC}" destId="{00C240BC-C11A-4155-95BF-332E86D47411}" srcOrd="0" destOrd="0" presId="urn:microsoft.com/office/officeart/2005/8/layout/list1"/>
    <dgm:cxn modelId="{F8EC903D-794D-4CAB-8E64-DAE40444C493}" srcId="{08F11A40-775C-415A-B031-D36162A411DB}" destId="{BA7E9A17-2C5E-4F94-B591-828C84D79FE8}" srcOrd="0" destOrd="0" parTransId="{2844DAE4-9E3B-4CAF-BBFE-69919B2CC525}" sibTransId="{7010F649-FCE1-4FFF-95BA-B765D9714E99}"/>
    <dgm:cxn modelId="{F816EAAE-CB42-4882-B25A-C48A14B72702}" type="presOf" srcId="{0B1EA5CD-EA4D-4170-9AAF-DFF85D95A444}" destId="{F26D8626-C452-4AAE-9C1F-E8DE403EB4DA}" srcOrd="1" destOrd="0" presId="urn:microsoft.com/office/officeart/2005/8/layout/list1"/>
    <dgm:cxn modelId="{D0682662-4DA7-4F71-A19B-DA3084E673F1}" type="presOf" srcId="{5FDEE77D-4241-46C3-8C68-F851FE9D3FB3}" destId="{3AB4CFD3-12F8-4BA0-9DBB-9C3C1C975DDC}" srcOrd="0" destOrd="0" presId="urn:microsoft.com/office/officeart/2005/8/layout/list1"/>
    <dgm:cxn modelId="{F52D2820-2228-4BAE-8E62-65EF3A6314DE}" srcId="{0B1EA5CD-EA4D-4170-9AAF-DFF85D95A444}" destId="{F148FDA1-AE6D-4E92-84E6-D022337CE00B}" srcOrd="0" destOrd="0" parTransId="{0F0FABCA-8A3A-45A3-8106-4ED786F7A99E}" sibTransId="{7E9AE6D7-1593-4263-BB76-06D95498264B}"/>
    <dgm:cxn modelId="{F115E5E9-CD1A-4AC5-B922-CC921424C902}" srcId="{5FDEE77D-4241-46C3-8C68-F851FE9D3FB3}" destId="{08F11A40-775C-415A-B031-D36162A411DB}" srcOrd="3" destOrd="0" parTransId="{248E018E-AB18-45AD-98CB-D6084EB81CAC}" sibTransId="{6E785D8B-CA5A-4F0F-8F6E-345A1AA4CFE1}"/>
    <dgm:cxn modelId="{95B42AD6-182C-495C-9E8D-756E7EA35B73}" srcId="{31D03E6F-FA54-4DB4-90AE-E71EF9D6823C}" destId="{5EE99169-30AB-47E5-95A8-4F1B6CEA38EC}" srcOrd="0" destOrd="0" parTransId="{551441ED-0793-4C26-BB8C-4DE70B959E14}" sibTransId="{2E308FD7-21AA-4343-8836-E24ED28F662C}"/>
    <dgm:cxn modelId="{9F31E6BC-FE0A-47DA-974D-1247F0C27FE7}" type="presOf" srcId="{08F11A40-775C-415A-B031-D36162A411DB}" destId="{842A2C31-7B1F-4931-BD52-2C78D82544AA}" srcOrd="0" destOrd="0" presId="urn:microsoft.com/office/officeart/2005/8/layout/list1"/>
    <dgm:cxn modelId="{32A0F351-7C21-469C-975B-A6882E783C57}" srcId="{5FDEE77D-4241-46C3-8C68-F851FE9D3FB3}" destId="{0B1EA5CD-EA4D-4170-9AAF-DFF85D95A444}" srcOrd="1" destOrd="0" parTransId="{E5A2D486-A3B6-4428-972F-96A9F53D7B04}" sibTransId="{0D03018A-50B6-43EF-94F2-6E3D38E8C393}"/>
    <dgm:cxn modelId="{BBB2AA77-B098-47A9-94B8-812BE7791627}" type="presOf" srcId="{31D03E6F-FA54-4DB4-90AE-E71EF9D6823C}" destId="{3A56B363-A8BD-41B6-ABBF-E8BFC0FFC400}" srcOrd="1" destOrd="0" presId="urn:microsoft.com/office/officeart/2005/8/layout/list1"/>
    <dgm:cxn modelId="{09887238-1A80-486A-BFB5-8D6557636838}" srcId="{5FDEE77D-4241-46C3-8C68-F851FE9D3FB3}" destId="{31D03E6F-FA54-4DB4-90AE-E71EF9D6823C}" srcOrd="0" destOrd="0" parTransId="{23C672DB-E26F-4883-98FD-FE94911AD67D}" sibTransId="{F06C69E8-AC51-4109-9B3F-65D21E6C365A}"/>
    <dgm:cxn modelId="{E1ED9DD8-0C6B-4428-AB97-3293A037A907}" type="presOf" srcId="{BEDFC239-8BA0-4FD9-B55E-F85F03B69147}" destId="{11DD09DA-9A5A-4788-A35A-9A0D10D47C3E}" srcOrd="0" destOrd="0" presId="urn:microsoft.com/office/officeart/2005/8/layout/list1"/>
    <dgm:cxn modelId="{E8839ABA-AC32-4F53-9BB7-FB9A203F81FF}" type="presOf" srcId="{08F11A40-775C-415A-B031-D36162A411DB}" destId="{1D8E7BE4-8AB9-4529-9F9B-38F3CA973626}" srcOrd="1" destOrd="0" presId="urn:microsoft.com/office/officeart/2005/8/layout/list1"/>
    <dgm:cxn modelId="{DFA7EAD5-5115-4C42-9097-04DEC920C8F2}" type="presOf" srcId="{F148FDA1-AE6D-4E92-84E6-D022337CE00B}" destId="{2D0E540A-3F8B-4F6B-B61A-31D4F6DA7FC4}" srcOrd="0" destOrd="0" presId="urn:microsoft.com/office/officeart/2005/8/layout/list1"/>
    <dgm:cxn modelId="{E42EDFCA-66D8-45A2-83BF-0F2E70EC9BDA}" type="presParOf" srcId="{3AB4CFD3-12F8-4BA0-9DBB-9C3C1C975DDC}" destId="{9262ED31-5C6C-4F0F-B90C-2294BF775BA3}" srcOrd="0" destOrd="0" presId="urn:microsoft.com/office/officeart/2005/8/layout/list1"/>
    <dgm:cxn modelId="{1E238BC3-3C2C-4D1E-92CB-8E4E05A16E59}" type="presParOf" srcId="{9262ED31-5C6C-4F0F-B90C-2294BF775BA3}" destId="{71466BA2-18FD-422E-83BB-B6A7F3C40485}" srcOrd="0" destOrd="0" presId="urn:microsoft.com/office/officeart/2005/8/layout/list1"/>
    <dgm:cxn modelId="{D572A1A5-3BB7-4D04-ADF2-6EE5B5258A08}" type="presParOf" srcId="{9262ED31-5C6C-4F0F-B90C-2294BF775BA3}" destId="{3A56B363-A8BD-41B6-ABBF-E8BFC0FFC400}" srcOrd="1" destOrd="0" presId="urn:microsoft.com/office/officeart/2005/8/layout/list1"/>
    <dgm:cxn modelId="{2BFFFF2B-6C08-416C-8618-BB1BB239570A}" type="presParOf" srcId="{3AB4CFD3-12F8-4BA0-9DBB-9C3C1C975DDC}" destId="{2E9770AA-252F-471D-A288-4D62E7A33E58}" srcOrd="1" destOrd="0" presId="urn:microsoft.com/office/officeart/2005/8/layout/list1"/>
    <dgm:cxn modelId="{7113EA9C-7721-42BE-ADB9-B04724263466}" type="presParOf" srcId="{3AB4CFD3-12F8-4BA0-9DBB-9C3C1C975DDC}" destId="{00C240BC-C11A-4155-95BF-332E86D47411}" srcOrd="2" destOrd="0" presId="urn:microsoft.com/office/officeart/2005/8/layout/list1"/>
    <dgm:cxn modelId="{43AF1233-6933-46D9-944A-54F27741594D}" type="presParOf" srcId="{3AB4CFD3-12F8-4BA0-9DBB-9C3C1C975DDC}" destId="{7F07AA5B-1700-4907-A86D-B99CD6E603F0}" srcOrd="3" destOrd="0" presId="urn:microsoft.com/office/officeart/2005/8/layout/list1"/>
    <dgm:cxn modelId="{2C8B5E5F-DF89-4A1D-BCE3-7F068CF49294}" type="presParOf" srcId="{3AB4CFD3-12F8-4BA0-9DBB-9C3C1C975DDC}" destId="{ED2EBFFF-C9A2-47F3-8837-06C8FC06F655}" srcOrd="4" destOrd="0" presId="urn:microsoft.com/office/officeart/2005/8/layout/list1"/>
    <dgm:cxn modelId="{988F5366-9CA1-434F-B958-F6025889857D}" type="presParOf" srcId="{ED2EBFFF-C9A2-47F3-8837-06C8FC06F655}" destId="{747392FA-5FE9-4CEC-B35E-E90520C828AC}" srcOrd="0" destOrd="0" presId="urn:microsoft.com/office/officeart/2005/8/layout/list1"/>
    <dgm:cxn modelId="{4BEF485F-0A0B-4EA8-AC47-038F6D4DD1AD}" type="presParOf" srcId="{ED2EBFFF-C9A2-47F3-8837-06C8FC06F655}" destId="{F26D8626-C452-4AAE-9C1F-E8DE403EB4DA}" srcOrd="1" destOrd="0" presId="urn:microsoft.com/office/officeart/2005/8/layout/list1"/>
    <dgm:cxn modelId="{E705FE0E-E5DF-4CBB-BF9D-12432F79114E}" type="presParOf" srcId="{3AB4CFD3-12F8-4BA0-9DBB-9C3C1C975DDC}" destId="{77AB3C3B-B0D9-4254-ACB9-69CC4CEF7235}" srcOrd="5" destOrd="0" presId="urn:microsoft.com/office/officeart/2005/8/layout/list1"/>
    <dgm:cxn modelId="{E47724C2-30AA-4938-87B0-239C16C597BB}" type="presParOf" srcId="{3AB4CFD3-12F8-4BA0-9DBB-9C3C1C975DDC}" destId="{2D0E540A-3F8B-4F6B-B61A-31D4F6DA7FC4}" srcOrd="6" destOrd="0" presId="urn:microsoft.com/office/officeart/2005/8/layout/list1"/>
    <dgm:cxn modelId="{42F91609-456D-4E33-9A9E-348266DD0048}" type="presParOf" srcId="{3AB4CFD3-12F8-4BA0-9DBB-9C3C1C975DDC}" destId="{1B167F81-A583-47C9-9A10-5F30D65DAEC1}" srcOrd="7" destOrd="0" presId="urn:microsoft.com/office/officeart/2005/8/layout/list1"/>
    <dgm:cxn modelId="{0A079F97-5D01-4ACD-916B-9901E8D9DCA5}" type="presParOf" srcId="{3AB4CFD3-12F8-4BA0-9DBB-9C3C1C975DDC}" destId="{AEDAB3F5-1D00-4D7E-AB4B-BA4BAD4B3293}" srcOrd="8" destOrd="0" presId="urn:microsoft.com/office/officeart/2005/8/layout/list1"/>
    <dgm:cxn modelId="{74AAE430-2A4D-471E-874B-AA1D2317D48A}" type="presParOf" srcId="{AEDAB3F5-1D00-4D7E-AB4B-BA4BAD4B3293}" destId="{11DD09DA-9A5A-4788-A35A-9A0D10D47C3E}" srcOrd="0" destOrd="0" presId="urn:microsoft.com/office/officeart/2005/8/layout/list1"/>
    <dgm:cxn modelId="{8A38C0B1-AE70-48A3-BB94-8BFC093474B3}" type="presParOf" srcId="{AEDAB3F5-1D00-4D7E-AB4B-BA4BAD4B3293}" destId="{2575D8D2-FEAC-400E-A66E-4665723DFE62}" srcOrd="1" destOrd="0" presId="urn:microsoft.com/office/officeart/2005/8/layout/list1"/>
    <dgm:cxn modelId="{CFC992ED-4384-4573-B854-8B32E4B95155}" type="presParOf" srcId="{3AB4CFD3-12F8-4BA0-9DBB-9C3C1C975DDC}" destId="{8C2A010C-DE5A-4CAE-A484-C3ADAAACAE07}" srcOrd="9" destOrd="0" presId="urn:microsoft.com/office/officeart/2005/8/layout/list1"/>
    <dgm:cxn modelId="{E1E122C2-3940-4706-8E0B-E881BB47828F}" type="presParOf" srcId="{3AB4CFD3-12F8-4BA0-9DBB-9C3C1C975DDC}" destId="{C5568521-B97C-457F-9034-288DCAA14902}" srcOrd="10" destOrd="0" presId="urn:microsoft.com/office/officeart/2005/8/layout/list1"/>
    <dgm:cxn modelId="{74BEE2A3-9F22-4E49-B8A8-C585C3F13EA7}" type="presParOf" srcId="{3AB4CFD3-12F8-4BA0-9DBB-9C3C1C975DDC}" destId="{0799DF20-92BA-4975-8055-9BD43DAB8344}" srcOrd="11" destOrd="0" presId="urn:microsoft.com/office/officeart/2005/8/layout/list1"/>
    <dgm:cxn modelId="{63507CFE-F972-466B-A77B-681B2FB953D5}" type="presParOf" srcId="{3AB4CFD3-12F8-4BA0-9DBB-9C3C1C975DDC}" destId="{360E199B-89A6-476E-AA0D-51A08C37348E}" srcOrd="12" destOrd="0" presId="urn:microsoft.com/office/officeart/2005/8/layout/list1"/>
    <dgm:cxn modelId="{ADC4DBD0-AFD6-401C-A923-1C1AB2739818}" type="presParOf" srcId="{360E199B-89A6-476E-AA0D-51A08C37348E}" destId="{842A2C31-7B1F-4931-BD52-2C78D82544AA}" srcOrd="0" destOrd="0" presId="urn:microsoft.com/office/officeart/2005/8/layout/list1"/>
    <dgm:cxn modelId="{623399D8-CF72-4864-AD00-F9C3BC80FA1D}" type="presParOf" srcId="{360E199B-89A6-476E-AA0D-51A08C37348E}" destId="{1D8E7BE4-8AB9-4529-9F9B-38F3CA973626}" srcOrd="1" destOrd="0" presId="urn:microsoft.com/office/officeart/2005/8/layout/list1"/>
    <dgm:cxn modelId="{AA4A4061-6FD8-4927-BA04-7BE87F04445C}" type="presParOf" srcId="{3AB4CFD3-12F8-4BA0-9DBB-9C3C1C975DDC}" destId="{B7580DD9-CF9B-4E1C-A826-69FD124C42E7}" srcOrd="13" destOrd="0" presId="urn:microsoft.com/office/officeart/2005/8/layout/list1"/>
    <dgm:cxn modelId="{DC6C40D2-65A9-4A7F-8EA4-6DD09BF5A281}" type="presParOf" srcId="{3AB4CFD3-12F8-4BA0-9DBB-9C3C1C975DDC}" destId="{661DF39F-9915-4134-97B6-C487EC4BC64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FDEE77D-4241-46C3-8C68-F851FE9D3FB3}" type="doc">
      <dgm:prSet loTypeId="urn:microsoft.com/office/officeart/2005/8/layout/list1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1D03E6F-FA54-4DB4-90AE-E71EF9D6823C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Категории обучаемых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23C672DB-E26F-4883-98FD-FE94911AD67D}" type="parTrans" cxnId="{09887238-1A80-486A-BFB5-8D6557636838}">
      <dgm:prSet/>
      <dgm:spPr/>
      <dgm:t>
        <a:bodyPr/>
        <a:lstStyle/>
        <a:p>
          <a:endParaRPr lang="ru-RU"/>
        </a:p>
      </dgm:t>
    </dgm:pt>
    <dgm:pt modelId="{F06C69E8-AC51-4109-9B3F-65D21E6C365A}" type="sibTrans" cxnId="{09887238-1A80-486A-BFB5-8D6557636838}">
      <dgm:prSet/>
      <dgm:spPr/>
      <dgm:t>
        <a:bodyPr/>
        <a:lstStyle/>
        <a:p>
          <a:endParaRPr lang="ru-RU"/>
        </a:p>
      </dgm:t>
    </dgm:pt>
    <dgm:pt modelId="{BEDFC239-8BA0-4FD9-B55E-F85F03B69147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Учебные программы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45869307-CBE8-4D90-AD60-5F481909461D}" type="parTrans" cxnId="{1F1B36D9-CDFF-40CE-ACD9-D051C7ADAD44}">
      <dgm:prSet/>
      <dgm:spPr/>
      <dgm:t>
        <a:bodyPr/>
        <a:lstStyle/>
        <a:p>
          <a:endParaRPr lang="ru-RU"/>
        </a:p>
      </dgm:t>
    </dgm:pt>
    <dgm:pt modelId="{DC91F287-AA34-461C-8E1F-2BCC78DAB3BD}" type="sibTrans" cxnId="{1F1B36D9-CDFF-40CE-ACD9-D051C7ADAD44}">
      <dgm:prSet/>
      <dgm:spPr/>
      <dgm:t>
        <a:bodyPr/>
        <a:lstStyle/>
        <a:p>
          <a:endParaRPr lang="ru-RU"/>
        </a:p>
      </dgm:t>
    </dgm:pt>
    <dgm:pt modelId="{08F11A40-775C-415A-B031-D36162A411DB}">
      <dgm:prSet phldrT="[Текст]" custT="1"/>
      <dgm:spPr/>
      <dgm:t>
        <a:bodyPr/>
        <a:lstStyle/>
        <a:p>
          <a:r>
            <a:rPr lang="ru-RU" sz="2000" b="1" dirty="0" smtClean="0">
              <a:latin typeface="Arial Narrow" panose="020B0606020202030204" pitchFamily="34" charset="0"/>
            </a:rPr>
            <a:t>Образовательные организации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248E018E-AB18-45AD-98CB-D6084EB81CAC}" type="parTrans" cxnId="{F115E5E9-CD1A-4AC5-B922-CC921424C902}">
      <dgm:prSet/>
      <dgm:spPr/>
      <dgm:t>
        <a:bodyPr/>
        <a:lstStyle/>
        <a:p>
          <a:endParaRPr lang="ru-RU"/>
        </a:p>
      </dgm:t>
    </dgm:pt>
    <dgm:pt modelId="{6E785D8B-CA5A-4F0F-8F6E-345A1AA4CFE1}" type="sibTrans" cxnId="{F115E5E9-CD1A-4AC5-B922-CC921424C902}">
      <dgm:prSet/>
      <dgm:spPr/>
      <dgm:t>
        <a:bodyPr/>
        <a:lstStyle/>
        <a:p>
          <a:endParaRPr lang="ru-RU"/>
        </a:p>
      </dgm:t>
    </dgm:pt>
    <dgm:pt modelId="{0B1EA5CD-EA4D-4170-9AAF-DFF85D95A444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2000" b="1" dirty="0" smtClean="0">
              <a:latin typeface="Arial Narrow" panose="020B0606020202030204" pitchFamily="34" charset="0"/>
            </a:rPr>
            <a:t>Цель обучения</a:t>
          </a:r>
          <a:endParaRPr lang="ru-RU" sz="2000" b="1" dirty="0">
            <a:latin typeface="Arial Narrow" panose="020B0606020202030204" pitchFamily="34" charset="0"/>
          </a:endParaRPr>
        </a:p>
      </dgm:t>
    </dgm:pt>
    <dgm:pt modelId="{E5A2D486-A3B6-4428-972F-96A9F53D7B04}" type="parTrans" cxnId="{32A0F351-7C21-469C-975B-A6882E783C57}">
      <dgm:prSet/>
      <dgm:spPr/>
      <dgm:t>
        <a:bodyPr/>
        <a:lstStyle/>
        <a:p>
          <a:endParaRPr lang="ru-RU"/>
        </a:p>
      </dgm:t>
    </dgm:pt>
    <dgm:pt modelId="{0D03018A-50B6-43EF-94F2-6E3D38E8C393}" type="sibTrans" cxnId="{32A0F351-7C21-469C-975B-A6882E783C57}">
      <dgm:prSet/>
      <dgm:spPr/>
      <dgm:t>
        <a:bodyPr/>
        <a:lstStyle/>
        <a:p>
          <a:endParaRPr lang="ru-RU"/>
        </a:p>
      </dgm:t>
    </dgm:pt>
    <dgm:pt modelId="{5EE99169-30AB-47E5-95A8-4F1B6CEA38EC}">
      <dgm:prSet custT="1"/>
      <dgm:spPr/>
      <dgm:t>
        <a:bodyPr bIns="36000"/>
        <a:lstStyle/>
        <a:p>
          <a:pPr algn="just">
            <a:lnSpc>
              <a:spcPct val="100000"/>
            </a:lnSpc>
          </a:pPr>
          <a:r>
            <a:rPr lang="ru-RU" sz="1800" dirty="0" smtClean="0">
              <a:latin typeface="Arial Narrow" panose="020B0606020202030204" pitchFamily="34" charset="0"/>
            </a:rPr>
            <a:t>работники организаций (участников программы), участвующие в мероприятиях по повышению эффективности занятости в связи с реализацией программы по повышению производительности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551441ED-0793-4C26-BB8C-4DE70B959E14}" type="parTrans" cxnId="{95B42AD6-182C-495C-9E8D-756E7EA35B73}">
      <dgm:prSet/>
      <dgm:spPr/>
      <dgm:t>
        <a:bodyPr/>
        <a:lstStyle/>
        <a:p>
          <a:endParaRPr lang="ru-RU"/>
        </a:p>
      </dgm:t>
    </dgm:pt>
    <dgm:pt modelId="{2E308FD7-21AA-4343-8836-E24ED28F662C}" type="sibTrans" cxnId="{95B42AD6-182C-495C-9E8D-756E7EA35B73}">
      <dgm:prSet/>
      <dgm:spPr/>
      <dgm:t>
        <a:bodyPr/>
        <a:lstStyle/>
        <a:p>
          <a:endParaRPr lang="ru-RU"/>
        </a:p>
      </dgm:t>
    </dgm:pt>
    <dgm:pt modelId="{F148FDA1-AE6D-4E92-84E6-D022337CE00B}">
      <dgm:prSet custT="1"/>
      <dgm:spPr/>
      <dgm:t>
        <a:bodyPr bIns="36000"/>
        <a:lstStyle/>
        <a:p>
          <a:pPr algn="just">
            <a:lnSpc>
              <a:spcPct val="100000"/>
            </a:lnSpc>
          </a:pPr>
          <a:r>
            <a:rPr lang="ru-RU" sz="1800" dirty="0" smtClean="0">
              <a:latin typeface="Arial Narrow" panose="020B0606020202030204" pitchFamily="34" charset="0"/>
            </a:rPr>
            <a:t>совершенствование профессиональных навыков и умений работников, обновление их теоретических и практических знаний в соответствии с требованиями и задачами повышения производительности труда в организации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0F0FABCA-8A3A-45A3-8106-4ED786F7A99E}" type="parTrans" cxnId="{F52D2820-2228-4BAE-8E62-65EF3A6314DE}">
      <dgm:prSet/>
      <dgm:spPr/>
      <dgm:t>
        <a:bodyPr/>
        <a:lstStyle/>
        <a:p>
          <a:endParaRPr lang="ru-RU"/>
        </a:p>
      </dgm:t>
    </dgm:pt>
    <dgm:pt modelId="{7E9AE6D7-1593-4263-BB76-06D95498264B}" type="sibTrans" cxnId="{F52D2820-2228-4BAE-8E62-65EF3A6314DE}">
      <dgm:prSet/>
      <dgm:spPr/>
      <dgm:t>
        <a:bodyPr/>
        <a:lstStyle/>
        <a:p>
          <a:endParaRPr lang="ru-RU"/>
        </a:p>
      </dgm:t>
    </dgm:pt>
    <dgm:pt modelId="{BE24F763-57D5-49E7-8B49-B008C39A6F8E}">
      <dgm:prSet custT="1"/>
      <dgm:spPr/>
      <dgm:t>
        <a:bodyPr bIns="36000"/>
        <a:lstStyle/>
        <a:p>
          <a:pPr algn="just">
            <a:lnSpc>
              <a:spcPct val="100000"/>
            </a:lnSpc>
          </a:pPr>
          <a:r>
            <a:rPr lang="ru-RU" sz="1800" dirty="0" smtClean="0">
              <a:latin typeface="Arial Narrow" panose="020B0606020202030204" pitchFamily="34" charset="0"/>
            </a:rPr>
            <a:t>специализированные программы обучения основам бережливого производства, а также сопутствующие курсы в области управления бизнес-процессами, развития системы менеджмента качества, управления проектами, управления персоналом, автоматизации и </a:t>
          </a:r>
          <a:r>
            <a:rPr lang="ru-RU" sz="1800" dirty="0" err="1" smtClean="0">
              <a:latin typeface="Arial Narrow" panose="020B0606020202030204" pitchFamily="34" charset="0"/>
            </a:rPr>
            <a:t>цифровизации</a:t>
          </a:r>
          <a:r>
            <a:rPr lang="ru-RU" sz="1800" dirty="0" smtClean="0">
              <a:latin typeface="Arial Narrow" panose="020B0606020202030204" pitchFamily="34" charset="0"/>
            </a:rPr>
            <a:t> и т.п.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295AFB41-DEB6-4592-8A9E-C2B2E79EB89A}" type="parTrans" cxnId="{28030D7F-3E79-424D-B45F-BE9F6BE78E38}">
      <dgm:prSet/>
      <dgm:spPr/>
      <dgm:t>
        <a:bodyPr/>
        <a:lstStyle/>
        <a:p>
          <a:endParaRPr lang="ru-RU"/>
        </a:p>
      </dgm:t>
    </dgm:pt>
    <dgm:pt modelId="{0D010762-9F93-463D-9F41-462738E44C50}" type="sibTrans" cxnId="{28030D7F-3E79-424D-B45F-BE9F6BE78E38}">
      <dgm:prSet/>
      <dgm:spPr/>
      <dgm:t>
        <a:bodyPr/>
        <a:lstStyle/>
        <a:p>
          <a:endParaRPr lang="ru-RU"/>
        </a:p>
      </dgm:t>
    </dgm:pt>
    <dgm:pt modelId="{BA7E9A17-2C5E-4F94-B591-828C84D79FE8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ru-RU" sz="1800" dirty="0" smtClean="0">
              <a:latin typeface="Arial Narrow" panose="020B0606020202030204" pitchFamily="34" charset="0"/>
            </a:rPr>
            <a:t>Тульский государственный педагогический университет, Академия </a:t>
          </a:r>
          <a:r>
            <a:rPr lang="ru-RU" sz="1800" dirty="0" err="1" smtClean="0">
              <a:latin typeface="Arial Narrow" panose="020B0606020202030204" pitchFamily="34" charset="0"/>
            </a:rPr>
            <a:t>Росатома</a:t>
          </a:r>
          <a:r>
            <a:rPr lang="ru-RU" sz="1800" dirty="0" smtClean="0">
              <a:latin typeface="Arial Narrow" panose="020B0606020202030204" pitchFamily="34" charset="0"/>
            </a:rPr>
            <a:t>, профильные организации по направлению бережливого производства (в </a:t>
          </a:r>
          <a:r>
            <a:rPr lang="ru-RU" sz="1800" dirty="0" err="1" smtClean="0">
              <a:latin typeface="Arial Narrow" panose="020B0606020202030204" pitchFamily="34" charset="0"/>
            </a:rPr>
            <a:t>т.ч</a:t>
          </a:r>
          <a:r>
            <a:rPr lang="ru-RU" sz="1800" dirty="0" smtClean="0">
              <a:latin typeface="Arial Narrow" panose="020B0606020202030204" pitchFamily="34" charset="0"/>
            </a:rPr>
            <a:t>. за пределами региона)</a:t>
          </a:r>
          <a:endParaRPr lang="ru-RU" sz="1800" dirty="0">
            <a:latin typeface="Arial Narrow" panose="020B0606020202030204" pitchFamily="34" charset="0"/>
          </a:endParaRPr>
        </a:p>
      </dgm:t>
    </dgm:pt>
    <dgm:pt modelId="{2844DAE4-9E3B-4CAF-BBFE-69919B2CC525}" type="parTrans" cxnId="{F8EC903D-794D-4CAB-8E64-DAE40444C493}">
      <dgm:prSet/>
      <dgm:spPr/>
      <dgm:t>
        <a:bodyPr/>
        <a:lstStyle/>
        <a:p>
          <a:endParaRPr lang="ru-RU"/>
        </a:p>
      </dgm:t>
    </dgm:pt>
    <dgm:pt modelId="{7010F649-FCE1-4FFF-95BA-B765D9714E99}" type="sibTrans" cxnId="{F8EC903D-794D-4CAB-8E64-DAE40444C493}">
      <dgm:prSet/>
      <dgm:spPr/>
      <dgm:t>
        <a:bodyPr/>
        <a:lstStyle/>
        <a:p>
          <a:endParaRPr lang="ru-RU"/>
        </a:p>
      </dgm:t>
    </dgm:pt>
    <dgm:pt modelId="{3AB4CFD3-12F8-4BA0-9DBB-9C3C1C975DDC}" type="pres">
      <dgm:prSet presAssocID="{5FDEE77D-4241-46C3-8C68-F851FE9D3FB3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262ED31-5C6C-4F0F-B90C-2294BF775BA3}" type="pres">
      <dgm:prSet presAssocID="{31D03E6F-FA54-4DB4-90AE-E71EF9D6823C}" presName="parentLin" presStyleCnt="0"/>
      <dgm:spPr/>
    </dgm:pt>
    <dgm:pt modelId="{71466BA2-18FD-422E-83BB-B6A7F3C40485}" type="pres">
      <dgm:prSet presAssocID="{31D03E6F-FA54-4DB4-90AE-E71EF9D6823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3A56B363-A8BD-41B6-ABBF-E8BFC0FFC400}" type="pres">
      <dgm:prSet presAssocID="{31D03E6F-FA54-4DB4-90AE-E71EF9D6823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9770AA-252F-471D-A288-4D62E7A33E58}" type="pres">
      <dgm:prSet presAssocID="{31D03E6F-FA54-4DB4-90AE-E71EF9D6823C}" presName="negativeSpace" presStyleCnt="0"/>
      <dgm:spPr/>
    </dgm:pt>
    <dgm:pt modelId="{00C240BC-C11A-4155-95BF-332E86D47411}" type="pres">
      <dgm:prSet presAssocID="{31D03E6F-FA54-4DB4-90AE-E71EF9D6823C}" presName="childText" presStyleLbl="conFgAcc1" presStyleIdx="0" presStyleCnt="4" custLinFactNeighborY="1104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07AA5B-1700-4907-A86D-B99CD6E603F0}" type="pres">
      <dgm:prSet presAssocID="{F06C69E8-AC51-4109-9B3F-65D21E6C365A}" presName="spaceBetweenRectangles" presStyleCnt="0"/>
      <dgm:spPr/>
    </dgm:pt>
    <dgm:pt modelId="{ED2EBFFF-C9A2-47F3-8837-06C8FC06F655}" type="pres">
      <dgm:prSet presAssocID="{0B1EA5CD-EA4D-4170-9AAF-DFF85D95A444}" presName="parentLin" presStyleCnt="0"/>
      <dgm:spPr/>
    </dgm:pt>
    <dgm:pt modelId="{747392FA-5FE9-4CEC-B35E-E90520C828AC}" type="pres">
      <dgm:prSet presAssocID="{0B1EA5CD-EA4D-4170-9AAF-DFF85D95A444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F26D8626-C452-4AAE-9C1F-E8DE403EB4DA}" type="pres">
      <dgm:prSet presAssocID="{0B1EA5CD-EA4D-4170-9AAF-DFF85D95A444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AB3C3B-B0D9-4254-ACB9-69CC4CEF7235}" type="pres">
      <dgm:prSet presAssocID="{0B1EA5CD-EA4D-4170-9AAF-DFF85D95A444}" presName="negativeSpace" presStyleCnt="0"/>
      <dgm:spPr/>
    </dgm:pt>
    <dgm:pt modelId="{2D0E540A-3F8B-4F6B-B61A-31D4F6DA7FC4}" type="pres">
      <dgm:prSet presAssocID="{0B1EA5CD-EA4D-4170-9AAF-DFF85D95A444}" presName="childText" presStyleLbl="conFgAcc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167F81-A583-47C9-9A10-5F30D65DAEC1}" type="pres">
      <dgm:prSet presAssocID="{0D03018A-50B6-43EF-94F2-6E3D38E8C393}" presName="spaceBetweenRectangles" presStyleCnt="0"/>
      <dgm:spPr/>
    </dgm:pt>
    <dgm:pt modelId="{AEDAB3F5-1D00-4D7E-AB4B-BA4BAD4B3293}" type="pres">
      <dgm:prSet presAssocID="{BEDFC239-8BA0-4FD9-B55E-F85F03B69147}" presName="parentLin" presStyleCnt="0"/>
      <dgm:spPr/>
    </dgm:pt>
    <dgm:pt modelId="{11DD09DA-9A5A-4788-A35A-9A0D10D47C3E}" type="pres">
      <dgm:prSet presAssocID="{BEDFC239-8BA0-4FD9-B55E-F85F03B69147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2575D8D2-FEAC-400E-A66E-4665723DFE62}" type="pres">
      <dgm:prSet presAssocID="{BEDFC239-8BA0-4FD9-B55E-F85F03B69147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2A010C-DE5A-4CAE-A484-C3ADAAACAE07}" type="pres">
      <dgm:prSet presAssocID="{BEDFC239-8BA0-4FD9-B55E-F85F03B69147}" presName="negativeSpace" presStyleCnt="0"/>
      <dgm:spPr/>
    </dgm:pt>
    <dgm:pt modelId="{C5568521-B97C-457F-9034-288DCAA14902}" type="pres">
      <dgm:prSet presAssocID="{BEDFC239-8BA0-4FD9-B55E-F85F03B69147}" presName="childText" presStyleLbl="conFgAcc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99DF20-92BA-4975-8055-9BD43DAB8344}" type="pres">
      <dgm:prSet presAssocID="{DC91F287-AA34-461C-8E1F-2BCC78DAB3BD}" presName="spaceBetweenRectangles" presStyleCnt="0"/>
      <dgm:spPr/>
    </dgm:pt>
    <dgm:pt modelId="{360E199B-89A6-476E-AA0D-51A08C37348E}" type="pres">
      <dgm:prSet presAssocID="{08F11A40-775C-415A-B031-D36162A411DB}" presName="parentLin" presStyleCnt="0"/>
      <dgm:spPr/>
    </dgm:pt>
    <dgm:pt modelId="{842A2C31-7B1F-4931-BD52-2C78D82544AA}" type="pres">
      <dgm:prSet presAssocID="{08F11A40-775C-415A-B031-D36162A411DB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1D8E7BE4-8AB9-4529-9F9B-38F3CA973626}" type="pres">
      <dgm:prSet presAssocID="{08F11A40-775C-415A-B031-D36162A411D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580DD9-CF9B-4E1C-A826-69FD124C42E7}" type="pres">
      <dgm:prSet presAssocID="{08F11A40-775C-415A-B031-D36162A411DB}" presName="negativeSpace" presStyleCnt="0"/>
      <dgm:spPr/>
    </dgm:pt>
    <dgm:pt modelId="{661DF39F-9915-4134-97B6-C487EC4BC641}" type="pres">
      <dgm:prSet presAssocID="{08F11A40-775C-415A-B031-D36162A411DB}" presName="childText" presStyleLbl="conFgAcc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7AF4E50-FA1E-483F-8EC3-1C48E7AED060}" type="presOf" srcId="{31D03E6F-FA54-4DB4-90AE-E71EF9D6823C}" destId="{71466BA2-18FD-422E-83BB-B6A7F3C40485}" srcOrd="0" destOrd="0" presId="urn:microsoft.com/office/officeart/2005/8/layout/list1"/>
    <dgm:cxn modelId="{A5E2D301-6BA7-45FA-B5E2-E4D7424A7F1B}" type="presOf" srcId="{5FDEE77D-4241-46C3-8C68-F851FE9D3FB3}" destId="{3AB4CFD3-12F8-4BA0-9DBB-9C3C1C975DDC}" srcOrd="0" destOrd="0" presId="urn:microsoft.com/office/officeart/2005/8/layout/list1"/>
    <dgm:cxn modelId="{FDB2A92D-3D7B-42C4-8674-3A2DBAA299DF}" type="presOf" srcId="{BA7E9A17-2C5E-4F94-B591-828C84D79FE8}" destId="{661DF39F-9915-4134-97B6-C487EC4BC641}" srcOrd="0" destOrd="0" presId="urn:microsoft.com/office/officeart/2005/8/layout/list1"/>
    <dgm:cxn modelId="{897DE133-6CA1-47CE-B917-267647360955}" type="presOf" srcId="{BEDFC239-8BA0-4FD9-B55E-F85F03B69147}" destId="{2575D8D2-FEAC-400E-A66E-4665723DFE62}" srcOrd="1" destOrd="0" presId="urn:microsoft.com/office/officeart/2005/8/layout/list1"/>
    <dgm:cxn modelId="{1F1B36D9-CDFF-40CE-ACD9-D051C7ADAD44}" srcId="{5FDEE77D-4241-46C3-8C68-F851FE9D3FB3}" destId="{BEDFC239-8BA0-4FD9-B55E-F85F03B69147}" srcOrd="2" destOrd="0" parTransId="{45869307-CBE8-4D90-AD60-5F481909461D}" sibTransId="{DC91F287-AA34-461C-8E1F-2BCC78DAB3BD}"/>
    <dgm:cxn modelId="{E108A8AA-1146-4F8F-A7A2-B33B2E7C8606}" type="presOf" srcId="{0B1EA5CD-EA4D-4170-9AAF-DFF85D95A444}" destId="{747392FA-5FE9-4CEC-B35E-E90520C828AC}" srcOrd="0" destOrd="0" presId="urn:microsoft.com/office/officeart/2005/8/layout/list1"/>
    <dgm:cxn modelId="{FEBB9726-F7B6-4623-9501-BEBE65E29523}" type="presOf" srcId="{BE24F763-57D5-49E7-8B49-B008C39A6F8E}" destId="{C5568521-B97C-457F-9034-288DCAA14902}" srcOrd="0" destOrd="0" presId="urn:microsoft.com/office/officeart/2005/8/layout/list1"/>
    <dgm:cxn modelId="{28030D7F-3E79-424D-B45F-BE9F6BE78E38}" srcId="{BEDFC239-8BA0-4FD9-B55E-F85F03B69147}" destId="{BE24F763-57D5-49E7-8B49-B008C39A6F8E}" srcOrd="0" destOrd="0" parTransId="{295AFB41-DEB6-4592-8A9E-C2B2E79EB89A}" sibTransId="{0D010762-9F93-463D-9F41-462738E44C50}"/>
    <dgm:cxn modelId="{A71A3F40-B96B-4337-896C-AC197F662891}" type="presOf" srcId="{5EE99169-30AB-47E5-95A8-4F1B6CEA38EC}" destId="{00C240BC-C11A-4155-95BF-332E86D47411}" srcOrd="0" destOrd="0" presId="urn:microsoft.com/office/officeart/2005/8/layout/list1"/>
    <dgm:cxn modelId="{F8EC903D-794D-4CAB-8E64-DAE40444C493}" srcId="{08F11A40-775C-415A-B031-D36162A411DB}" destId="{BA7E9A17-2C5E-4F94-B591-828C84D79FE8}" srcOrd="0" destOrd="0" parTransId="{2844DAE4-9E3B-4CAF-BBFE-69919B2CC525}" sibTransId="{7010F649-FCE1-4FFF-95BA-B765D9714E99}"/>
    <dgm:cxn modelId="{6AD254EC-DB36-4145-8111-62A4CD386A0A}" type="presOf" srcId="{BEDFC239-8BA0-4FD9-B55E-F85F03B69147}" destId="{11DD09DA-9A5A-4788-A35A-9A0D10D47C3E}" srcOrd="0" destOrd="0" presId="urn:microsoft.com/office/officeart/2005/8/layout/list1"/>
    <dgm:cxn modelId="{2B8BB813-DDB0-4741-8D16-9F0EDDDDD6E9}" type="presOf" srcId="{F148FDA1-AE6D-4E92-84E6-D022337CE00B}" destId="{2D0E540A-3F8B-4F6B-B61A-31D4F6DA7FC4}" srcOrd="0" destOrd="0" presId="urn:microsoft.com/office/officeart/2005/8/layout/list1"/>
    <dgm:cxn modelId="{F52D2820-2228-4BAE-8E62-65EF3A6314DE}" srcId="{0B1EA5CD-EA4D-4170-9AAF-DFF85D95A444}" destId="{F148FDA1-AE6D-4E92-84E6-D022337CE00B}" srcOrd="0" destOrd="0" parTransId="{0F0FABCA-8A3A-45A3-8106-4ED786F7A99E}" sibTransId="{7E9AE6D7-1593-4263-BB76-06D95498264B}"/>
    <dgm:cxn modelId="{F115E5E9-CD1A-4AC5-B922-CC921424C902}" srcId="{5FDEE77D-4241-46C3-8C68-F851FE9D3FB3}" destId="{08F11A40-775C-415A-B031-D36162A411DB}" srcOrd="3" destOrd="0" parTransId="{248E018E-AB18-45AD-98CB-D6084EB81CAC}" sibTransId="{6E785D8B-CA5A-4F0F-8F6E-345A1AA4CFE1}"/>
    <dgm:cxn modelId="{95B42AD6-182C-495C-9E8D-756E7EA35B73}" srcId="{31D03E6F-FA54-4DB4-90AE-E71EF9D6823C}" destId="{5EE99169-30AB-47E5-95A8-4F1B6CEA38EC}" srcOrd="0" destOrd="0" parTransId="{551441ED-0793-4C26-BB8C-4DE70B959E14}" sibTransId="{2E308FD7-21AA-4343-8836-E24ED28F662C}"/>
    <dgm:cxn modelId="{B7D2E19E-738C-43C6-AA16-2F51BEECD10C}" type="presOf" srcId="{31D03E6F-FA54-4DB4-90AE-E71EF9D6823C}" destId="{3A56B363-A8BD-41B6-ABBF-E8BFC0FFC400}" srcOrd="1" destOrd="0" presId="urn:microsoft.com/office/officeart/2005/8/layout/list1"/>
    <dgm:cxn modelId="{32A0F351-7C21-469C-975B-A6882E783C57}" srcId="{5FDEE77D-4241-46C3-8C68-F851FE9D3FB3}" destId="{0B1EA5CD-EA4D-4170-9AAF-DFF85D95A444}" srcOrd="1" destOrd="0" parTransId="{E5A2D486-A3B6-4428-972F-96A9F53D7B04}" sibTransId="{0D03018A-50B6-43EF-94F2-6E3D38E8C393}"/>
    <dgm:cxn modelId="{09887238-1A80-486A-BFB5-8D6557636838}" srcId="{5FDEE77D-4241-46C3-8C68-F851FE9D3FB3}" destId="{31D03E6F-FA54-4DB4-90AE-E71EF9D6823C}" srcOrd="0" destOrd="0" parTransId="{23C672DB-E26F-4883-98FD-FE94911AD67D}" sibTransId="{F06C69E8-AC51-4109-9B3F-65D21E6C365A}"/>
    <dgm:cxn modelId="{0B8B762C-D8CC-47C7-84E0-04261878D854}" type="presOf" srcId="{08F11A40-775C-415A-B031-D36162A411DB}" destId="{1D8E7BE4-8AB9-4529-9F9B-38F3CA973626}" srcOrd="1" destOrd="0" presId="urn:microsoft.com/office/officeart/2005/8/layout/list1"/>
    <dgm:cxn modelId="{1F835DC4-77FD-43BC-BFFF-C8024F60F69F}" type="presOf" srcId="{08F11A40-775C-415A-B031-D36162A411DB}" destId="{842A2C31-7B1F-4931-BD52-2C78D82544AA}" srcOrd="0" destOrd="0" presId="urn:microsoft.com/office/officeart/2005/8/layout/list1"/>
    <dgm:cxn modelId="{E7823B03-26C3-4B97-B9B3-D122B91E1733}" type="presOf" srcId="{0B1EA5CD-EA4D-4170-9AAF-DFF85D95A444}" destId="{F26D8626-C452-4AAE-9C1F-E8DE403EB4DA}" srcOrd="1" destOrd="0" presId="urn:microsoft.com/office/officeart/2005/8/layout/list1"/>
    <dgm:cxn modelId="{500562E6-1EF4-4860-8536-F7D6931455E2}" type="presParOf" srcId="{3AB4CFD3-12F8-4BA0-9DBB-9C3C1C975DDC}" destId="{9262ED31-5C6C-4F0F-B90C-2294BF775BA3}" srcOrd="0" destOrd="0" presId="urn:microsoft.com/office/officeart/2005/8/layout/list1"/>
    <dgm:cxn modelId="{277AC855-8553-4028-B0B9-A8ABB7FAE9FA}" type="presParOf" srcId="{9262ED31-5C6C-4F0F-B90C-2294BF775BA3}" destId="{71466BA2-18FD-422E-83BB-B6A7F3C40485}" srcOrd="0" destOrd="0" presId="urn:microsoft.com/office/officeart/2005/8/layout/list1"/>
    <dgm:cxn modelId="{55134382-A65A-412A-84B0-2E466B22DD47}" type="presParOf" srcId="{9262ED31-5C6C-4F0F-B90C-2294BF775BA3}" destId="{3A56B363-A8BD-41B6-ABBF-E8BFC0FFC400}" srcOrd="1" destOrd="0" presId="urn:microsoft.com/office/officeart/2005/8/layout/list1"/>
    <dgm:cxn modelId="{C544A99B-8953-4B07-8565-7F9786FD12DC}" type="presParOf" srcId="{3AB4CFD3-12F8-4BA0-9DBB-9C3C1C975DDC}" destId="{2E9770AA-252F-471D-A288-4D62E7A33E58}" srcOrd="1" destOrd="0" presId="urn:microsoft.com/office/officeart/2005/8/layout/list1"/>
    <dgm:cxn modelId="{6BF6A9AE-7346-44B0-B0EE-0DB7042834FC}" type="presParOf" srcId="{3AB4CFD3-12F8-4BA0-9DBB-9C3C1C975DDC}" destId="{00C240BC-C11A-4155-95BF-332E86D47411}" srcOrd="2" destOrd="0" presId="urn:microsoft.com/office/officeart/2005/8/layout/list1"/>
    <dgm:cxn modelId="{3F276C61-EA74-4D4C-9EEF-DCDC70DE2BF7}" type="presParOf" srcId="{3AB4CFD3-12F8-4BA0-9DBB-9C3C1C975DDC}" destId="{7F07AA5B-1700-4907-A86D-B99CD6E603F0}" srcOrd="3" destOrd="0" presId="urn:microsoft.com/office/officeart/2005/8/layout/list1"/>
    <dgm:cxn modelId="{3ED8C767-A6D7-4458-8250-71A28C355A9F}" type="presParOf" srcId="{3AB4CFD3-12F8-4BA0-9DBB-9C3C1C975DDC}" destId="{ED2EBFFF-C9A2-47F3-8837-06C8FC06F655}" srcOrd="4" destOrd="0" presId="urn:microsoft.com/office/officeart/2005/8/layout/list1"/>
    <dgm:cxn modelId="{16AC9DD7-85E2-40DF-9523-B960785975AE}" type="presParOf" srcId="{ED2EBFFF-C9A2-47F3-8837-06C8FC06F655}" destId="{747392FA-5FE9-4CEC-B35E-E90520C828AC}" srcOrd="0" destOrd="0" presId="urn:microsoft.com/office/officeart/2005/8/layout/list1"/>
    <dgm:cxn modelId="{318E3226-6E06-4A96-A129-9463CACB0FB5}" type="presParOf" srcId="{ED2EBFFF-C9A2-47F3-8837-06C8FC06F655}" destId="{F26D8626-C452-4AAE-9C1F-E8DE403EB4DA}" srcOrd="1" destOrd="0" presId="urn:microsoft.com/office/officeart/2005/8/layout/list1"/>
    <dgm:cxn modelId="{199DC9A8-0AEC-4BFE-B030-1AB98803B96F}" type="presParOf" srcId="{3AB4CFD3-12F8-4BA0-9DBB-9C3C1C975DDC}" destId="{77AB3C3B-B0D9-4254-ACB9-69CC4CEF7235}" srcOrd="5" destOrd="0" presId="urn:microsoft.com/office/officeart/2005/8/layout/list1"/>
    <dgm:cxn modelId="{D91D36A0-323A-49CA-8EB2-E0113FD44A60}" type="presParOf" srcId="{3AB4CFD3-12F8-4BA0-9DBB-9C3C1C975DDC}" destId="{2D0E540A-3F8B-4F6B-B61A-31D4F6DA7FC4}" srcOrd="6" destOrd="0" presId="urn:microsoft.com/office/officeart/2005/8/layout/list1"/>
    <dgm:cxn modelId="{AE6B2187-60C7-42F5-A4D6-C87306F1708F}" type="presParOf" srcId="{3AB4CFD3-12F8-4BA0-9DBB-9C3C1C975DDC}" destId="{1B167F81-A583-47C9-9A10-5F30D65DAEC1}" srcOrd="7" destOrd="0" presId="urn:microsoft.com/office/officeart/2005/8/layout/list1"/>
    <dgm:cxn modelId="{7DD8406C-77A7-4BAC-BBF7-135FBE2D5A37}" type="presParOf" srcId="{3AB4CFD3-12F8-4BA0-9DBB-9C3C1C975DDC}" destId="{AEDAB3F5-1D00-4D7E-AB4B-BA4BAD4B3293}" srcOrd="8" destOrd="0" presId="urn:microsoft.com/office/officeart/2005/8/layout/list1"/>
    <dgm:cxn modelId="{4D4B08F4-AB18-4F9E-B679-EE38DA530CEC}" type="presParOf" srcId="{AEDAB3F5-1D00-4D7E-AB4B-BA4BAD4B3293}" destId="{11DD09DA-9A5A-4788-A35A-9A0D10D47C3E}" srcOrd="0" destOrd="0" presId="urn:microsoft.com/office/officeart/2005/8/layout/list1"/>
    <dgm:cxn modelId="{5D53E837-3249-4C01-BD61-50EED3575398}" type="presParOf" srcId="{AEDAB3F5-1D00-4D7E-AB4B-BA4BAD4B3293}" destId="{2575D8D2-FEAC-400E-A66E-4665723DFE62}" srcOrd="1" destOrd="0" presId="urn:microsoft.com/office/officeart/2005/8/layout/list1"/>
    <dgm:cxn modelId="{B60AA483-B567-45EF-A657-58CF24DFF43B}" type="presParOf" srcId="{3AB4CFD3-12F8-4BA0-9DBB-9C3C1C975DDC}" destId="{8C2A010C-DE5A-4CAE-A484-C3ADAAACAE07}" srcOrd="9" destOrd="0" presId="urn:microsoft.com/office/officeart/2005/8/layout/list1"/>
    <dgm:cxn modelId="{761D8C43-C5BE-4A60-9325-ACEC8BAC6415}" type="presParOf" srcId="{3AB4CFD3-12F8-4BA0-9DBB-9C3C1C975DDC}" destId="{C5568521-B97C-457F-9034-288DCAA14902}" srcOrd="10" destOrd="0" presId="urn:microsoft.com/office/officeart/2005/8/layout/list1"/>
    <dgm:cxn modelId="{2A1B2042-699B-4AA7-89FF-04797F96B75F}" type="presParOf" srcId="{3AB4CFD3-12F8-4BA0-9DBB-9C3C1C975DDC}" destId="{0799DF20-92BA-4975-8055-9BD43DAB8344}" srcOrd="11" destOrd="0" presId="urn:microsoft.com/office/officeart/2005/8/layout/list1"/>
    <dgm:cxn modelId="{F9A6D690-2DE3-4CC6-B07F-47F77A627C3D}" type="presParOf" srcId="{3AB4CFD3-12F8-4BA0-9DBB-9C3C1C975DDC}" destId="{360E199B-89A6-476E-AA0D-51A08C37348E}" srcOrd="12" destOrd="0" presId="urn:microsoft.com/office/officeart/2005/8/layout/list1"/>
    <dgm:cxn modelId="{5851C4DF-8766-4721-BA0F-A6817852A6C6}" type="presParOf" srcId="{360E199B-89A6-476E-AA0D-51A08C37348E}" destId="{842A2C31-7B1F-4931-BD52-2C78D82544AA}" srcOrd="0" destOrd="0" presId="urn:microsoft.com/office/officeart/2005/8/layout/list1"/>
    <dgm:cxn modelId="{B77EA570-A5F7-4490-BE86-F83EF294B307}" type="presParOf" srcId="{360E199B-89A6-476E-AA0D-51A08C37348E}" destId="{1D8E7BE4-8AB9-4529-9F9B-38F3CA973626}" srcOrd="1" destOrd="0" presId="urn:microsoft.com/office/officeart/2005/8/layout/list1"/>
    <dgm:cxn modelId="{DF4EAEE3-AAC6-406B-890F-025E07053108}" type="presParOf" srcId="{3AB4CFD3-12F8-4BA0-9DBB-9C3C1C975DDC}" destId="{B7580DD9-CF9B-4E1C-A826-69FD124C42E7}" srcOrd="13" destOrd="0" presId="urn:microsoft.com/office/officeart/2005/8/layout/list1"/>
    <dgm:cxn modelId="{1D99C30B-4818-4FE0-BB8E-EFBA32978ACD}" type="presParOf" srcId="{3AB4CFD3-12F8-4BA0-9DBB-9C3C1C975DDC}" destId="{661DF39F-9915-4134-97B6-C487EC4BC641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6730554-A082-4CD3-B373-633FE975C5D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0FFBE4CC-6F4D-4FDE-9218-D06B90993D69}">
      <dgm:prSet/>
      <dgm:spPr/>
      <dgm:t>
        <a:bodyPr/>
        <a:lstStyle/>
        <a:p>
          <a:pPr rtl="0"/>
          <a:r>
            <a:rPr lang="ru-RU" b="1" i="0" smtClean="0"/>
            <a:t>Раздел 1. Вступительная часть</a:t>
          </a:r>
          <a:endParaRPr lang="ru-RU"/>
        </a:p>
      </dgm:t>
    </dgm:pt>
    <dgm:pt modelId="{FB37CECC-E678-40CD-9842-C129BD905B25}" type="parTrans" cxnId="{CACC403B-7239-4090-9F2B-1933858C1104}">
      <dgm:prSet/>
      <dgm:spPr/>
      <dgm:t>
        <a:bodyPr/>
        <a:lstStyle/>
        <a:p>
          <a:endParaRPr lang="ru-RU"/>
        </a:p>
      </dgm:t>
    </dgm:pt>
    <dgm:pt modelId="{0A5C4AC0-D13C-46C0-A3A8-F0AC2989B7E9}" type="sibTrans" cxnId="{CACC403B-7239-4090-9F2B-1933858C1104}">
      <dgm:prSet/>
      <dgm:spPr/>
      <dgm:t>
        <a:bodyPr/>
        <a:lstStyle/>
        <a:p>
          <a:endParaRPr lang="ru-RU"/>
        </a:p>
      </dgm:t>
    </dgm:pt>
    <dgm:pt modelId="{21C72484-9AC5-49A8-873D-2932154CB1AD}" type="pres">
      <dgm:prSet presAssocID="{86730554-A082-4CD3-B373-633FE975C5D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C92D724-3722-45CF-9D93-99F70742C027}" type="pres">
      <dgm:prSet presAssocID="{0FFBE4CC-6F4D-4FDE-9218-D06B90993D69}" presName="parentText" presStyleLbl="node1" presStyleIdx="0" presStyleCnt="1" custLinFactNeighborX="-7740" custLinFactNeighborY="252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99EA2B6-CFE8-4E8B-956B-57F7A5DF1F80}" type="presOf" srcId="{0FFBE4CC-6F4D-4FDE-9218-D06B90993D69}" destId="{0C92D724-3722-45CF-9D93-99F70742C027}" srcOrd="0" destOrd="0" presId="urn:microsoft.com/office/officeart/2005/8/layout/vList2"/>
    <dgm:cxn modelId="{60570280-7AA1-4B0B-8712-8535F900CDEA}" type="presOf" srcId="{86730554-A082-4CD3-B373-633FE975C5D7}" destId="{21C72484-9AC5-49A8-873D-2932154CB1AD}" srcOrd="0" destOrd="0" presId="urn:microsoft.com/office/officeart/2005/8/layout/vList2"/>
    <dgm:cxn modelId="{CACC403B-7239-4090-9F2B-1933858C1104}" srcId="{86730554-A082-4CD3-B373-633FE975C5D7}" destId="{0FFBE4CC-6F4D-4FDE-9218-D06B90993D69}" srcOrd="0" destOrd="0" parTransId="{FB37CECC-E678-40CD-9842-C129BD905B25}" sibTransId="{0A5C4AC0-D13C-46C0-A3A8-F0AC2989B7E9}"/>
    <dgm:cxn modelId="{091A237C-79B1-49A4-80EE-4C934597E2C7}" type="presParOf" srcId="{21C72484-9AC5-49A8-873D-2932154CB1AD}" destId="{0C92D724-3722-45CF-9D93-99F70742C027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F5D9512-2637-4CB1-8D25-1F4572A714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8548EC54-9170-4B32-BEA7-EDFF4A623137}">
      <dgm:prSet/>
      <dgm:spPr/>
      <dgm:t>
        <a:bodyPr/>
        <a:lstStyle/>
        <a:p>
          <a:pPr rtl="0"/>
          <a:r>
            <a:rPr lang="ru-RU" dirty="0" smtClean="0"/>
            <a:t>Роль государства в системе формирования бережливого производства на предприятиях. Общие представления о бережливом производстве с учетом мирового опыта и опыта ведущих российских компаний.  (ФЦК, </a:t>
          </a:r>
          <a:r>
            <a:rPr lang="ru-RU" dirty="0" err="1" smtClean="0"/>
            <a:t>Росатом</a:t>
          </a:r>
          <a:r>
            <a:rPr lang="ru-RU" dirty="0" smtClean="0"/>
            <a:t>)</a:t>
          </a:r>
          <a:endParaRPr lang="ru-RU" dirty="0"/>
        </a:p>
      </dgm:t>
    </dgm:pt>
    <dgm:pt modelId="{316893D6-1220-4DC1-8457-392D87D5EFB7}" type="parTrans" cxnId="{6686EFFD-7A0D-4A5C-AA38-BAEE42075ABE}">
      <dgm:prSet/>
      <dgm:spPr/>
      <dgm:t>
        <a:bodyPr/>
        <a:lstStyle/>
        <a:p>
          <a:endParaRPr lang="ru-RU"/>
        </a:p>
      </dgm:t>
    </dgm:pt>
    <dgm:pt modelId="{89CEDD0D-5D48-424F-9B74-CD4AA2F32FB7}" type="sibTrans" cxnId="{6686EFFD-7A0D-4A5C-AA38-BAEE42075ABE}">
      <dgm:prSet/>
      <dgm:spPr/>
      <dgm:t>
        <a:bodyPr/>
        <a:lstStyle/>
        <a:p>
          <a:endParaRPr lang="ru-RU"/>
        </a:p>
      </dgm:t>
    </dgm:pt>
    <dgm:pt modelId="{E3E1E064-C9C2-4935-8059-D9CA8A1BD3AD}">
      <dgm:prSet/>
      <dgm:spPr/>
      <dgm:t>
        <a:bodyPr/>
        <a:lstStyle/>
        <a:p>
          <a:pPr rtl="0"/>
          <a:r>
            <a:rPr lang="ru-RU" dirty="0" smtClean="0"/>
            <a:t>Возможности и условия необходимости внедрения бережливого производства на предприятиях Тульской области. Региональная программа повышения производительности труда. Опыт и наработки пилотных предприятий. (РЦК)</a:t>
          </a:r>
          <a:endParaRPr lang="ru-RU" dirty="0"/>
        </a:p>
      </dgm:t>
    </dgm:pt>
    <dgm:pt modelId="{56C0162C-D4B5-473D-A986-FF6B6D2392D0}" type="parTrans" cxnId="{2EE7FC1F-D0CD-4A4F-B9B2-04C0B70A65EC}">
      <dgm:prSet/>
      <dgm:spPr/>
      <dgm:t>
        <a:bodyPr/>
        <a:lstStyle/>
        <a:p>
          <a:endParaRPr lang="ru-RU"/>
        </a:p>
      </dgm:t>
    </dgm:pt>
    <dgm:pt modelId="{D1388FCF-075D-4D91-9173-540498DFDBC9}" type="sibTrans" cxnId="{2EE7FC1F-D0CD-4A4F-B9B2-04C0B70A65EC}">
      <dgm:prSet/>
      <dgm:spPr/>
      <dgm:t>
        <a:bodyPr/>
        <a:lstStyle/>
        <a:p>
          <a:endParaRPr lang="ru-RU"/>
        </a:p>
      </dgm:t>
    </dgm:pt>
    <dgm:pt modelId="{08CC5917-8B6C-413E-807B-25C8EA69621E}" type="pres">
      <dgm:prSet presAssocID="{1F5D9512-2637-4CB1-8D25-1F4572A714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1250786-AEDA-4517-B345-92FD5CEB4B1D}" type="pres">
      <dgm:prSet presAssocID="{8548EC54-9170-4B32-BEA7-EDFF4A623137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A4D30-048D-4811-B7E9-75C6E717AED4}" type="pres">
      <dgm:prSet presAssocID="{89CEDD0D-5D48-424F-9B74-CD4AA2F32FB7}" presName="spacer" presStyleCnt="0"/>
      <dgm:spPr/>
    </dgm:pt>
    <dgm:pt modelId="{D6163979-9451-4805-BF8A-2DB341956553}" type="pres">
      <dgm:prSet presAssocID="{E3E1E064-C9C2-4935-8059-D9CA8A1BD3AD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EE7FC1F-D0CD-4A4F-B9B2-04C0B70A65EC}" srcId="{1F5D9512-2637-4CB1-8D25-1F4572A714EF}" destId="{E3E1E064-C9C2-4935-8059-D9CA8A1BD3AD}" srcOrd="1" destOrd="0" parTransId="{56C0162C-D4B5-473D-A986-FF6B6D2392D0}" sibTransId="{D1388FCF-075D-4D91-9173-540498DFDBC9}"/>
    <dgm:cxn modelId="{D3324F96-ADB1-4473-AFDA-DC9D159B72B3}" type="presOf" srcId="{E3E1E064-C9C2-4935-8059-D9CA8A1BD3AD}" destId="{D6163979-9451-4805-BF8A-2DB341956553}" srcOrd="0" destOrd="0" presId="urn:microsoft.com/office/officeart/2005/8/layout/vList2"/>
    <dgm:cxn modelId="{6686EFFD-7A0D-4A5C-AA38-BAEE42075ABE}" srcId="{1F5D9512-2637-4CB1-8D25-1F4572A714EF}" destId="{8548EC54-9170-4B32-BEA7-EDFF4A623137}" srcOrd="0" destOrd="0" parTransId="{316893D6-1220-4DC1-8457-392D87D5EFB7}" sibTransId="{89CEDD0D-5D48-424F-9B74-CD4AA2F32FB7}"/>
    <dgm:cxn modelId="{69743E78-7735-4B1C-9509-4A1E255E9D8A}" type="presOf" srcId="{8548EC54-9170-4B32-BEA7-EDFF4A623137}" destId="{E1250786-AEDA-4517-B345-92FD5CEB4B1D}" srcOrd="0" destOrd="0" presId="urn:microsoft.com/office/officeart/2005/8/layout/vList2"/>
    <dgm:cxn modelId="{8E19F6D0-32EA-4DC3-BC37-F42F57D310AC}" type="presOf" srcId="{1F5D9512-2637-4CB1-8D25-1F4572A714EF}" destId="{08CC5917-8B6C-413E-807B-25C8EA69621E}" srcOrd="0" destOrd="0" presId="urn:microsoft.com/office/officeart/2005/8/layout/vList2"/>
    <dgm:cxn modelId="{D974D7D9-A66C-4B23-993D-31CA929A6CEF}" type="presParOf" srcId="{08CC5917-8B6C-413E-807B-25C8EA69621E}" destId="{E1250786-AEDA-4517-B345-92FD5CEB4B1D}" srcOrd="0" destOrd="0" presId="urn:microsoft.com/office/officeart/2005/8/layout/vList2"/>
    <dgm:cxn modelId="{37247165-A863-4412-B396-80830D8D6922}" type="presParOf" srcId="{08CC5917-8B6C-413E-807B-25C8EA69621E}" destId="{807A4D30-048D-4811-B7E9-75C6E717AED4}" srcOrd="1" destOrd="0" presId="urn:microsoft.com/office/officeart/2005/8/layout/vList2"/>
    <dgm:cxn modelId="{D5849277-2A56-4EBA-855B-DBC7B6B18F39}" type="presParOf" srcId="{08CC5917-8B6C-413E-807B-25C8EA69621E}" destId="{D6163979-9451-4805-BF8A-2DB341956553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2555E8-ED2F-47C1-A5BE-C891BF9150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72F04E-51F5-459B-B7B9-2AB83DCD3C14}">
      <dgm:prSet/>
      <dgm:spPr/>
      <dgm:t>
        <a:bodyPr/>
        <a:lstStyle/>
        <a:p>
          <a:pPr algn="ctr" rtl="0"/>
          <a:r>
            <a:rPr lang="ru-RU" b="1" i="0" dirty="0" smtClean="0"/>
            <a:t>Раздел 2. Основная часть </a:t>
          </a:r>
          <a:endParaRPr lang="en-US" b="1" i="0" dirty="0" smtClean="0"/>
        </a:p>
        <a:p>
          <a:pPr algn="ctr" rtl="0"/>
          <a:r>
            <a:rPr lang="ru-RU" b="1" i="0" dirty="0" smtClean="0"/>
            <a:t>(общие дисциплины)</a:t>
          </a:r>
          <a:endParaRPr lang="ru-RU" dirty="0"/>
        </a:p>
      </dgm:t>
    </dgm:pt>
    <dgm:pt modelId="{37CB3EF4-5A0C-4E1A-B2C6-F6CD3FAC7A6A}" type="parTrans" cxnId="{D0781C69-4A21-47E4-9297-FC477DFCB249}">
      <dgm:prSet/>
      <dgm:spPr/>
      <dgm:t>
        <a:bodyPr/>
        <a:lstStyle/>
        <a:p>
          <a:endParaRPr lang="ru-RU"/>
        </a:p>
      </dgm:t>
    </dgm:pt>
    <dgm:pt modelId="{4FC0F3B0-4FC7-478B-8DDD-DFD901890115}" type="sibTrans" cxnId="{D0781C69-4A21-47E4-9297-FC477DFCB249}">
      <dgm:prSet/>
      <dgm:spPr/>
      <dgm:t>
        <a:bodyPr/>
        <a:lstStyle/>
        <a:p>
          <a:endParaRPr lang="ru-RU"/>
        </a:p>
      </dgm:t>
    </dgm:pt>
    <dgm:pt modelId="{6D29E743-297B-47FD-8152-64DA25630375}" type="pres">
      <dgm:prSet presAssocID="{7A2555E8-ED2F-47C1-A5BE-C891BF9150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12A95A-8EE8-4661-960C-32B194AF8F4E}" type="pres">
      <dgm:prSet presAssocID="{9A72F04E-51F5-459B-B7B9-2AB83DCD3C14}" presName="parentText" presStyleLbl="node1" presStyleIdx="0" presStyleCnt="1" custLinFactNeighborX="6759" custLinFactNeighborY="24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781C69-4A21-47E4-9297-FC477DFCB249}" srcId="{7A2555E8-ED2F-47C1-A5BE-C891BF915039}" destId="{9A72F04E-51F5-459B-B7B9-2AB83DCD3C14}" srcOrd="0" destOrd="0" parTransId="{37CB3EF4-5A0C-4E1A-B2C6-F6CD3FAC7A6A}" sibTransId="{4FC0F3B0-4FC7-478B-8DDD-DFD901890115}"/>
    <dgm:cxn modelId="{49876C89-8064-41A1-B804-A5A3DCA8B544}" type="presOf" srcId="{7A2555E8-ED2F-47C1-A5BE-C891BF915039}" destId="{6D29E743-297B-47FD-8152-64DA25630375}" srcOrd="0" destOrd="0" presId="urn:microsoft.com/office/officeart/2005/8/layout/vList2"/>
    <dgm:cxn modelId="{4871B733-1409-42F0-8FE4-D83B7C3E6D74}" type="presOf" srcId="{9A72F04E-51F5-459B-B7B9-2AB83DCD3C14}" destId="{F212A95A-8EE8-4661-960C-32B194AF8F4E}" srcOrd="0" destOrd="0" presId="urn:microsoft.com/office/officeart/2005/8/layout/vList2"/>
    <dgm:cxn modelId="{351EDDED-B507-45A8-8AB7-2823751A48F4}" type="presParOf" srcId="{6D29E743-297B-47FD-8152-64DA25630375}" destId="{F212A95A-8EE8-4661-960C-32B194AF8F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A23ACC-49CD-47B3-85DF-6E9C52A4C1C2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FDCF723-E5D3-41C8-8EBE-48F9C2DBA2DD}">
      <dgm:prSet phldrT="[Текст]"/>
      <dgm:spPr/>
      <dgm:t>
        <a:bodyPr/>
        <a:lstStyle/>
        <a:p>
          <a:r>
            <a:rPr lang="ru-RU" dirty="0" smtClean="0"/>
            <a:t>Управление качеством на предприятии</a:t>
          </a:r>
          <a:endParaRPr lang="ru-RU" dirty="0"/>
        </a:p>
      </dgm:t>
    </dgm:pt>
    <dgm:pt modelId="{7C10A583-9E17-4724-8550-126E896F3051}" type="parTrans" cxnId="{4C36C43C-3E51-4966-905F-62BBF40A9F4E}">
      <dgm:prSet/>
      <dgm:spPr/>
      <dgm:t>
        <a:bodyPr/>
        <a:lstStyle/>
        <a:p>
          <a:endParaRPr lang="ru-RU"/>
        </a:p>
      </dgm:t>
    </dgm:pt>
    <dgm:pt modelId="{4670353A-BE8A-47FB-8CE4-F85606CDA6C8}" type="sibTrans" cxnId="{4C36C43C-3E51-4966-905F-62BBF40A9F4E}">
      <dgm:prSet/>
      <dgm:spPr/>
      <dgm:t>
        <a:bodyPr/>
        <a:lstStyle/>
        <a:p>
          <a:endParaRPr lang="ru-RU"/>
        </a:p>
      </dgm:t>
    </dgm:pt>
    <dgm:pt modelId="{3B724190-A40F-433F-B048-6DF1529FE418}">
      <dgm:prSet phldrT="[Текст]" custT="1"/>
      <dgm:spPr/>
      <dgm:t>
        <a:bodyPr/>
        <a:lstStyle/>
        <a:p>
          <a:pPr algn="just"/>
          <a:r>
            <a:rPr lang="ru-RU" sz="1800" dirty="0" smtClean="0"/>
            <a:t>Зарубежный    и    отечественный    опыт внесистемного и системного решения проблемы управления   качеством;   основные этапы развития управления качеством. Контроль   качества, семь инструментов  качества:  графики,  контрольные листки  и  гистограммы,  диаграмма  разброса, стратификация, причинно-следственная диаграмма   </a:t>
          </a:r>
          <a:r>
            <a:rPr lang="ru-RU" sz="1800" dirty="0" err="1" smtClean="0"/>
            <a:t>Исикава</a:t>
          </a:r>
          <a:r>
            <a:rPr lang="ru-RU" sz="1800" dirty="0" smtClean="0"/>
            <a:t>,   диаграмма   Парето и контрольная  карта;  виды  контрольных  карт; регулирование   точности   и   стабильности технологических процессов; виды и назначение статистического приемочного контроля.</a:t>
          </a:r>
          <a:endParaRPr lang="ru-RU" sz="1800" dirty="0"/>
        </a:p>
      </dgm:t>
    </dgm:pt>
    <dgm:pt modelId="{752865AD-2711-45D4-B39F-7FC54CEF272E}" type="parTrans" cxnId="{381F9F3D-C8AC-47F3-82CC-BF0ADB18B9B9}">
      <dgm:prSet/>
      <dgm:spPr/>
      <dgm:t>
        <a:bodyPr/>
        <a:lstStyle/>
        <a:p>
          <a:endParaRPr lang="ru-RU"/>
        </a:p>
      </dgm:t>
    </dgm:pt>
    <dgm:pt modelId="{DDD1A3F6-DC98-4B30-89E6-14E376597458}" type="sibTrans" cxnId="{381F9F3D-C8AC-47F3-82CC-BF0ADB18B9B9}">
      <dgm:prSet/>
      <dgm:spPr/>
      <dgm:t>
        <a:bodyPr/>
        <a:lstStyle/>
        <a:p>
          <a:endParaRPr lang="ru-RU"/>
        </a:p>
      </dgm:t>
    </dgm:pt>
    <dgm:pt modelId="{B1803586-5C77-4464-92F6-1F3403D2FB05}">
      <dgm:prSet custT="1"/>
      <dgm:spPr/>
      <dgm:t>
        <a:bodyPr/>
        <a:lstStyle/>
        <a:p>
          <a:pPr algn="just"/>
          <a:r>
            <a:rPr lang="ru-RU" sz="1800" dirty="0" smtClean="0"/>
            <a:t>Роль планирования в деятельности предприятия. Основные показатели эффективности внедрения проектов на предприятии. Способы диверсификации деятельности предприятия на основе бизнес-планирования. Методы диагностики организации. Анализ целей организации. Анализ процессов и методов управления. Диагностика причин «старения» организации, последствия и риски.  Инициирование изменений. Способы инициирования поиска новых идей. Принципы управления процессом изменений</a:t>
          </a:r>
          <a:endParaRPr lang="ru-RU" sz="1800" dirty="0"/>
        </a:p>
      </dgm:t>
    </dgm:pt>
    <dgm:pt modelId="{DCE019CC-429D-447A-A1C5-B43BF2AAA553}" type="parTrans" cxnId="{839851C1-3BB9-4C3F-B226-41AE52100E7D}">
      <dgm:prSet/>
      <dgm:spPr/>
      <dgm:t>
        <a:bodyPr/>
        <a:lstStyle/>
        <a:p>
          <a:endParaRPr lang="ru-RU"/>
        </a:p>
      </dgm:t>
    </dgm:pt>
    <dgm:pt modelId="{8081E3E2-C34F-4380-AE35-1A21D60484BA}" type="sibTrans" cxnId="{839851C1-3BB9-4C3F-B226-41AE52100E7D}">
      <dgm:prSet/>
      <dgm:spPr/>
      <dgm:t>
        <a:bodyPr/>
        <a:lstStyle/>
        <a:p>
          <a:endParaRPr lang="ru-RU"/>
        </a:p>
      </dgm:t>
    </dgm:pt>
    <dgm:pt modelId="{4D8AB247-B517-4246-9418-D7294FAA7CE7}">
      <dgm:prSet/>
      <dgm:spPr/>
      <dgm:t>
        <a:bodyPr/>
        <a:lstStyle/>
        <a:p>
          <a:r>
            <a:rPr lang="ru-RU" dirty="0" smtClean="0"/>
            <a:t>Бизнес-планирование и управление изменениями</a:t>
          </a:r>
          <a:endParaRPr lang="ru-RU" dirty="0"/>
        </a:p>
      </dgm:t>
    </dgm:pt>
    <dgm:pt modelId="{D52AEB09-CE94-4EBF-994C-219864C53D7E}" type="parTrans" cxnId="{C8584E30-9593-4530-89CE-C2A15A48D892}">
      <dgm:prSet/>
      <dgm:spPr/>
      <dgm:t>
        <a:bodyPr/>
        <a:lstStyle/>
        <a:p>
          <a:endParaRPr lang="ru-RU"/>
        </a:p>
      </dgm:t>
    </dgm:pt>
    <dgm:pt modelId="{767384FD-DECC-4C57-A0EF-E1D0AA89A883}" type="sibTrans" cxnId="{C8584E30-9593-4530-89CE-C2A15A48D892}">
      <dgm:prSet/>
      <dgm:spPr/>
      <dgm:t>
        <a:bodyPr/>
        <a:lstStyle/>
        <a:p>
          <a:endParaRPr lang="ru-RU"/>
        </a:p>
      </dgm:t>
    </dgm:pt>
    <dgm:pt modelId="{75972B1F-1921-4B3A-A0A1-21E719428AE1}" type="pres">
      <dgm:prSet presAssocID="{60A23ACC-49CD-47B3-85DF-6E9C52A4C1C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F09900E-847B-4369-BEC0-BA7FF91BEB4F}" type="pres">
      <dgm:prSet presAssocID="{2FDCF723-E5D3-41C8-8EBE-48F9C2DBA2DD}" presName="linNode" presStyleCnt="0"/>
      <dgm:spPr/>
    </dgm:pt>
    <dgm:pt modelId="{D6B0083E-6CFF-4E0C-B915-5232863FBCDD}" type="pres">
      <dgm:prSet presAssocID="{2FDCF723-E5D3-41C8-8EBE-48F9C2DBA2DD}" presName="parentText" presStyleLbl="node1" presStyleIdx="0" presStyleCnt="2" custScaleX="96274" custScaleY="866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AAECD-E9D1-4A45-89EA-D4ADDB74DE35}" type="pres">
      <dgm:prSet presAssocID="{2FDCF723-E5D3-41C8-8EBE-48F9C2DBA2DD}" presName="descendantText" presStyleLbl="alignAccFollowNode1" presStyleIdx="0" presStyleCnt="2" custScaleX="155519" custScaleY="9823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B1CEB-5AE7-4E37-85E7-3F745F66A633}" type="pres">
      <dgm:prSet presAssocID="{4670353A-BE8A-47FB-8CE4-F85606CDA6C8}" presName="sp" presStyleCnt="0"/>
      <dgm:spPr/>
    </dgm:pt>
    <dgm:pt modelId="{6367F5BD-6C53-4E38-8DE3-94B9A36DDDE5}" type="pres">
      <dgm:prSet presAssocID="{4D8AB247-B517-4246-9418-D7294FAA7CE7}" presName="linNode" presStyleCnt="0"/>
      <dgm:spPr/>
    </dgm:pt>
    <dgm:pt modelId="{F215DE1B-9066-4A51-A1DF-E290361861AC}" type="pres">
      <dgm:prSet presAssocID="{4D8AB247-B517-4246-9418-D7294FAA7CE7}" presName="parentText" presStyleLbl="node1" presStyleIdx="1" presStyleCnt="2" custScaleX="102335" custScaleY="7692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C2DA2F0-0C7C-4E29-84D2-991E8CAC4F27}" type="pres">
      <dgm:prSet presAssocID="{4D8AB247-B517-4246-9418-D7294FAA7CE7}" presName="descendantText" presStyleLbl="alignAccFollowNode1" presStyleIdx="1" presStyleCnt="2" custScaleX="152283" custScaleY="870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584E30-9593-4530-89CE-C2A15A48D892}" srcId="{60A23ACC-49CD-47B3-85DF-6E9C52A4C1C2}" destId="{4D8AB247-B517-4246-9418-D7294FAA7CE7}" srcOrd="1" destOrd="0" parTransId="{D52AEB09-CE94-4EBF-994C-219864C53D7E}" sibTransId="{767384FD-DECC-4C57-A0EF-E1D0AA89A883}"/>
    <dgm:cxn modelId="{381F9F3D-C8AC-47F3-82CC-BF0ADB18B9B9}" srcId="{2FDCF723-E5D3-41C8-8EBE-48F9C2DBA2DD}" destId="{3B724190-A40F-433F-B048-6DF1529FE418}" srcOrd="0" destOrd="0" parTransId="{752865AD-2711-45D4-B39F-7FC54CEF272E}" sibTransId="{DDD1A3F6-DC98-4B30-89E6-14E376597458}"/>
    <dgm:cxn modelId="{839851C1-3BB9-4C3F-B226-41AE52100E7D}" srcId="{4D8AB247-B517-4246-9418-D7294FAA7CE7}" destId="{B1803586-5C77-4464-92F6-1F3403D2FB05}" srcOrd="0" destOrd="0" parTransId="{DCE019CC-429D-447A-A1C5-B43BF2AAA553}" sibTransId="{8081E3E2-C34F-4380-AE35-1A21D60484BA}"/>
    <dgm:cxn modelId="{4C36C43C-3E51-4966-905F-62BBF40A9F4E}" srcId="{60A23ACC-49CD-47B3-85DF-6E9C52A4C1C2}" destId="{2FDCF723-E5D3-41C8-8EBE-48F9C2DBA2DD}" srcOrd="0" destOrd="0" parTransId="{7C10A583-9E17-4724-8550-126E896F3051}" sibTransId="{4670353A-BE8A-47FB-8CE4-F85606CDA6C8}"/>
    <dgm:cxn modelId="{D728B722-842A-4B79-9FF1-99EE17338069}" type="presOf" srcId="{3B724190-A40F-433F-B048-6DF1529FE418}" destId="{965AAECD-E9D1-4A45-89EA-D4ADDB74DE35}" srcOrd="0" destOrd="0" presId="urn:microsoft.com/office/officeart/2005/8/layout/vList5"/>
    <dgm:cxn modelId="{D2E1823E-5C29-4EF9-AF7C-2B40E671B871}" type="presOf" srcId="{B1803586-5C77-4464-92F6-1F3403D2FB05}" destId="{0C2DA2F0-0C7C-4E29-84D2-991E8CAC4F27}" srcOrd="0" destOrd="0" presId="urn:microsoft.com/office/officeart/2005/8/layout/vList5"/>
    <dgm:cxn modelId="{7363E294-8871-4A53-A992-F241AD371AA6}" type="presOf" srcId="{60A23ACC-49CD-47B3-85DF-6E9C52A4C1C2}" destId="{75972B1F-1921-4B3A-A0A1-21E719428AE1}" srcOrd="0" destOrd="0" presId="urn:microsoft.com/office/officeart/2005/8/layout/vList5"/>
    <dgm:cxn modelId="{0EA1B7CC-2B56-4A34-A0C9-8D7CFD4F6FC7}" type="presOf" srcId="{2FDCF723-E5D3-41C8-8EBE-48F9C2DBA2DD}" destId="{D6B0083E-6CFF-4E0C-B915-5232863FBCDD}" srcOrd="0" destOrd="0" presId="urn:microsoft.com/office/officeart/2005/8/layout/vList5"/>
    <dgm:cxn modelId="{9CA718A1-515C-4FDB-8511-3E5104FA6DC4}" type="presOf" srcId="{4D8AB247-B517-4246-9418-D7294FAA7CE7}" destId="{F215DE1B-9066-4A51-A1DF-E290361861AC}" srcOrd="0" destOrd="0" presId="urn:microsoft.com/office/officeart/2005/8/layout/vList5"/>
    <dgm:cxn modelId="{D40F094A-0BC6-4FCA-A2A6-26D28F02D2A3}" type="presParOf" srcId="{75972B1F-1921-4B3A-A0A1-21E719428AE1}" destId="{9F09900E-847B-4369-BEC0-BA7FF91BEB4F}" srcOrd="0" destOrd="0" presId="urn:microsoft.com/office/officeart/2005/8/layout/vList5"/>
    <dgm:cxn modelId="{7F87A7FB-082D-4C04-9B5B-3709B3BB814A}" type="presParOf" srcId="{9F09900E-847B-4369-BEC0-BA7FF91BEB4F}" destId="{D6B0083E-6CFF-4E0C-B915-5232863FBCDD}" srcOrd="0" destOrd="0" presId="urn:microsoft.com/office/officeart/2005/8/layout/vList5"/>
    <dgm:cxn modelId="{67E9E53F-406B-4886-B570-EF723B4C6D45}" type="presParOf" srcId="{9F09900E-847B-4369-BEC0-BA7FF91BEB4F}" destId="{965AAECD-E9D1-4A45-89EA-D4ADDB74DE35}" srcOrd="1" destOrd="0" presId="urn:microsoft.com/office/officeart/2005/8/layout/vList5"/>
    <dgm:cxn modelId="{EF3B68E1-92B6-4138-A8E3-A458BF9BAAF1}" type="presParOf" srcId="{75972B1F-1921-4B3A-A0A1-21E719428AE1}" destId="{030B1CEB-5AE7-4E37-85E7-3F745F66A633}" srcOrd="1" destOrd="0" presId="urn:microsoft.com/office/officeart/2005/8/layout/vList5"/>
    <dgm:cxn modelId="{A48DE22A-5B03-4137-8612-EFF64AA918A5}" type="presParOf" srcId="{75972B1F-1921-4B3A-A0A1-21E719428AE1}" destId="{6367F5BD-6C53-4E38-8DE3-94B9A36DDDE5}" srcOrd="2" destOrd="0" presId="urn:microsoft.com/office/officeart/2005/8/layout/vList5"/>
    <dgm:cxn modelId="{9899FCEE-980F-48BE-95EB-44F14FBF2528}" type="presParOf" srcId="{6367F5BD-6C53-4E38-8DE3-94B9A36DDDE5}" destId="{F215DE1B-9066-4A51-A1DF-E290361861AC}" srcOrd="0" destOrd="0" presId="urn:microsoft.com/office/officeart/2005/8/layout/vList5"/>
    <dgm:cxn modelId="{033CBA6D-D628-4536-BF36-211C35BA4DF7}" type="presParOf" srcId="{6367F5BD-6C53-4E38-8DE3-94B9A36DDDE5}" destId="{0C2DA2F0-0C7C-4E29-84D2-991E8CAC4F27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A2555E8-ED2F-47C1-A5BE-C891BF91503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A72F04E-51F5-459B-B7B9-2AB83DCD3C14}">
      <dgm:prSet/>
      <dgm:spPr/>
      <dgm:t>
        <a:bodyPr/>
        <a:lstStyle/>
        <a:p>
          <a:pPr algn="ctr" rtl="0"/>
          <a:r>
            <a:rPr lang="ru-RU" b="1" i="0" dirty="0" smtClean="0"/>
            <a:t>Раздел 2. Основная часть </a:t>
          </a:r>
          <a:endParaRPr lang="en-US" b="1" i="0" dirty="0" smtClean="0"/>
        </a:p>
        <a:p>
          <a:pPr algn="ctr" rtl="0"/>
          <a:r>
            <a:rPr lang="ru-RU" b="1" i="0" dirty="0" smtClean="0"/>
            <a:t>(общие дисциплины)</a:t>
          </a:r>
          <a:endParaRPr lang="ru-RU" dirty="0"/>
        </a:p>
      </dgm:t>
    </dgm:pt>
    <dgm:pt modelId="{37CB3EF4-5A0C-4E1A-B2C6-F6CD3FAC7A6A}" type="parTrans" cxnId="{D0781C69-4A21-47E4-9297-FC477DFCB249}">
      <dgm:prSet/>
      <dgm:spPr/>
      <dgm:t>
        <a:bodyPr/>
        <a:lstStyle/>
        <a:p>
          <a:endParaRPr lang="ru-RU"/>
        </a:p>
      </dgm:t>
    </dgm:pt>
    <dgm:pt modelId="{4FC0F3B0-4FC7-478B-8DDD-DFD901890115}" type="sibTrans" cxnId="{D0781C69-4A21-47E4-9297-FC477DFCB249}">
      <dgm:prSet/>
      <dgm:spPr/>
      <dgm:t>
        <a:bodyPr/>
        <a:lstStyle/>
        <a:p>
          <a:endParaRPr lang="ru-RU"/>
        </a:p>
      </dgm:t>
    </dgm:pt>
    <dgm:pt modelId="{6D29E743-297B-47FD-8152-64DA25630375}" type="pres">
      <dgm:prSet presAssocID="{7A2555E8-ED2F-47C1-A5BE-C891BF9150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212A95A-8EE8-4661-960C-32B194AF8F4E}" type="pres">
      <dgm:prSet presAssocID="{9A72F04E-51F5-459B-B7B9-2AB83DCD3C1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0781C69-4A21-47E4-9297-FC477DFCB249}" srcId="{7A2555E8-ED2F-47C1-A5BE-C891BF915039}" destId="{9A72F04E-51F5-459B-B7B9-2AB83DCD3C14}" srcOrd="0" destOrd="0" parTransId="{37CB3EF4-5A0C-4E1A-B2C6-F6CD3FAC7A6A}" sibTransId="{4FC0F3B0-4FC7-478B-8DDD-DFD901890115}"/>
    <dgm:cxn modelId="{54F5A606-7386-449E-864D-4FB6B1A627C2}" type="presOf" srcId="{9A72F04E-51F5-459B-B7B9-2AB83DCD3C14}" destId="{F212A95A-8EE8-4661-960C-32B194AF8F4E}" srcOrd="0" destOrd="0" presId="urn:microsoft.com/office/officeart/2005/8/layout/vList2"/>
    <dgm:cxn modelId="{995B1A93-8AE3-4427-AE3A-085EA78BB7D1}" type="presOf" srcId="{7A2555E8-ED2F-47C1-A5BE-C891BF915039}" destId="{6D29E743-297B-47FD-8152-64DA25630375}" srcOrd="0" destOrd="0" presId="urn:microsoft.com/office/officeart/2005/8/layout/vList2"/>
    <dgm:cxn modelId="{80E98C31-5D79-4EF2-AFF9-69660CEF9D66}" type="presParOf" srcId="{6D29E743-297B-47FD-8152-64DA25630375}" destId="{F212A95A-8EE8-4661-960C-32B194AF8F4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59DF10-2866-4A33-97D6-FCC0632F6082}">
      <dsp:nvSpPr>
        <dsp:cNvPr id="0" name=""/>
        <dsp:cNvSpPr/>
      </dsp:nvSpPr>
      <dsp:spPr>
        <a:xfrm>
          <a:off x="4726" y="109854"/>
          <a:ext cx="5396417" cy="707325"/>
        </a:xfrm>
        <a:prstGeom prst="chevr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Общая численность обучаемых работников предприятий-участников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358389" y="109854"/>
        <a:ext cx="4689092" cy="707325"/>
      </dsp:txXfrm>
    </dsp:sp>
    <dsp:sp modelId="{E3BFA0DE-2ECC-4117-8FBF-B4E33C638DEC}">
      <dsp:nvSpPr>
        <dsp:cNvPr id="0" name=""/>
        <dsp:cNvSpPr/>
      </dsp:nvSpPr>
      <dsp:spPr>
        <a:xfrm>
          <a:off x="4726" y="985691"/>
          <a:ext cx="5388082" cy="704653"/>
        </a:xfrm>
        <a:prstGeom prst="chevron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/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  <dsp:txBody>
        <a:bodyPr spcFirstLastPara="0" vert="horz" wrap="square" lIns="25400" tIns="12700" rIns="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Общий объем финансирования мероприятий по обучению работников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357053" y="985691"/>
        <a:ext cx="4683429" cy="70465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1B153-3EF2-43A9-AB60-2676B68C55AA}">
      <dsp:nvSpPr>
        <dsp:cNvPr id="0" name=""/>
        <dsp:cNvSpPr/>
      </dsp:nvSpPr>
      <dsp:spPr>
        <a:xfrm rot="5400000">
          <a:off x="5590100" y="-2824888"/>
          <a:ext cx="2193188" cy="8028288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Понятие предприятия, особенностей функционирования. Понятие основных средств и оборотных средств, показатели, характеризующие эффективность их использования. Характеристика и классификация издержек. Способы минимизации издержек и оптимизации производства. Влияние уровня издержек на различные аспекты деятельности предприятия</a:t>
          </a:r>
          <a:r>
            <a:rPr lang="ru-RU" sz="1600" kern="1200" dirty="0" smtClean="0"/>
            <a:t>. </a:t>
          </a:r>
          <a:r>
            <a:rPr lang="ru-RU" sz="1800" kern="1200" dirty="0" smtClean="0"/>
            <a:t> </a:t>
          </a:r>
          <a:endParaRPr lang="ru-RU" sz="1800" kern="1200" dirty="0"/>
        </a:p>
      </dsp:txBody>
      <dsp:txXfrm rot="-5400000">
        <a:off x="2672551" y="199724"/>
        <a:ext cx="7921225" cy="1979062"/>
      </dsp:txXfrm>
    </dsp:sp>
    <dsp:sp modelId="{18F8E04D-9B2F-4D94-941E-695F2106F4B8}">
      <dsp:nvSpPr>
        <dsp:cNvPr id="0" name=""/>
        <dsp:cNvSpPr/>
      </dsp:nvSpPr>
      <dsp:spPr>
        <a:xfrm>
          <a:off x="1287" y="3548"/>
          <a:ext cx="2671262" cy="237141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smtClean="0"/>
            <a:t>Экономика предприятия</a:t>
          </a:r>
          <a:endParaRPr lang="ru-RU" sz="3000" kern="1200" dirty="0"/>
        </a:p>
      </dsp:txBody>
      <dsp:txXfrm>
        <a:off x="117050" y="119311"/>
        <a:ext cx="2439736" cy="2139887"/>
      </dsp:txXfrm>
    </dsp:sp>
    <dsp:sp modelId="{5BD2E76F-102A-4DC5-8BF2-4A0B6728AEC1}">
      <dsp:nvSpPr>
        <dsp:cNvPr id="0" name=""/>
        <dsp:cNvSpPr/>
      </dsp:nvSpPr>
      <dsp:spPr>
        <a:xfrm rot="5400000">
          <a:off x="5425502" y="-248473"/>
          <a:ext cx="2496712" cy="806318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Концепции управления персоналом. Современные подходы к управлению персоналом. Трудовой потенциал работника. Модель компетенций. Обучение персонала. Развитие персонала. Модели карьеры. Движущие мотивы карьеры. Цели и механизм управления карьерой. Работа с кадровым резервом. Оценка персонала. Кадровый аудит. Контроль персонала. Теоретические основы мотивации. Формы и методы стимулирования. Мотивационный аудит.</a:t>
          </a:r>
          <a:endParaRPr lang="ru-RU" sz="1800" kern="1200" dirty="0"/>
        </a:p>
      </dsp:txBody>
      <dsp:txXfrm rot="-5400000">
        <a:off x="2642264" y="2656644"/>
        <a:ext cx="7941310" cy="2252954"/>
      </dsp:txXfrm>
    </dsp:sp>
    <dsp:sp modelId="{B55F628F-4B2B-4AC0-B255-858A0FE4DDDE}">
      <dsp:nvSpPr>
        <dsp:cNvPr id="0" name=""/>
        <dsp:cNvSpPr/>
      </dsp:nvSpPr>
      <dsp:spPr>
        <a:xfrm>
          <a:off x="1287" y="2538527"/>
          <a:ext cx="2640976" cy="248918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Управление персоналом на предприятии</a:t>
          </a:r>
          <a:endParaRPr lang="ru-RU" sz="3000" kern="1200" dirty="0"/>
        </a:p>
      </dsp:txBody>
      <dsp:txXfrm>
        <a:off x="122799" y="2660039"/>
        <a:ext cx="2397952" cy="224616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35054C-691D-4E6B-91E2-4CD6E363ADA5}">
      <dsp:nvSpPr>
        <dsp:cNvPr id="0" name=""/>
        <dsp:cNvSpPr/>
      </dsp:nvSpPr>
      <dsp:spPr>
        <a:xfrm>
          <a:off x="0" y="2984"/>
          <a:ext cx="8206216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0" kern="1200" dirty="0" smtClean="0"/>
            <a:t>Раздел 3. Вариативная часть (бережливое производство)</a:t>
          </a:r>
          <a:endParaRPr lang="ru-RU" sz="2700" kern="1200" dirty="0"/>
        </a:p>
      </dsp:txBody>
      <dsp:txXfrm>
        <a:off x="52431" y="55415"/>
        <a:ext cx="8101354" cy="969198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7635D4-B4C4-4526-AACC-58F28140DEC5}">
      <dsp:nvSpPr>
        <dsp:cNvPr id="0" name=""/>
        <dsp:cNvSpPr/>
      </dsp:nvSpPr>
      <dsp:spPr>
        <a:xfrm rot="5400000">
          <a:off x="6014631" y="-3690853"/>
          <a:ext cx="1210383" cy="88992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Внедрение метода управления процессами, основанного на проведении статистической оценки фактов, данных процесса, систематическом поиске и разработке мероприятий по повышению уровня выхода годной продукции, их последовательному внедрению и последующему анализу безошибочности процессов для увеличения удовлетворенности клиентов.</a:t>
          </a:r>
          <a:endParaRPr lang="ru-RU" sz="1800" kern="1200" dirty="0"/>
        </a:p>
      </dsp:txBody>
      <dsp:txXfrm rot="-5400000">
        <a:off x="2170187" y="212677"/>
        <a:ext cx="8840185" cy="1092211"/>
      </dsp:txXfrm>
    </dsp:sp>
    <dsp:sp modelId="{9BBBDCDB-A4F7-43B9-BAF6-5272CA6A8EE4}">
      <dsp:nvSpPr>
        <dsp:cNvPr id="0" name=""/>
        <dsp:cNvSpPr/>
      </dsp:nvSpPr>
      <dsp:spPr>
        <a:xfrm>
          <a:off x="220" y="2292"/>
          <a:ext cx="2169966" cy="1512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/>
            <a:t>Использование системы «Шесть сигм» на производстве</a:t>
          </a:r>
          <a:endParaRPr lang="ru-RU" sz="1800" kern="1200"/>
        </a:p>
      </dsp:txBody>
      <dsp:txXfrm>
        <a:off x="74078" y="76150"/>
        <a:ext cx="2022250" cy="1365263"/>
      </dsp:txXfrm>
    </dsp:sp>
    <dsp:sp modelId="{65E9189D-E684-42FB-9BB9-C39906459F3B}">
      <dsp:nvSpPr>
        <dsp:cNvPr id="0" name=""/>
        <dsp:cNvSpPr/>
      </dsp:nvSpPr>
      <dsp:spPr>
        <a:xfrm rot="5400000">
          <a:off x="6014631" y="-2102224"/>
          <a:ext cx="1210383" cy="88992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Система бережливого производства. Инструменты бережливого производства. Концепции бережливого производства. Принципы бережливого производства. Эффективность бережливого производства. Потери в бережливом производстве.</a:t>
          </a:r>
          <a:endParaRPr lang="ru-RU" sz="1800" kern="1200" dirty="0"/>
        </a:p>
      </dsp:txBody>
      <dsp:txXfrm rot="-5400000">
        <a:off x="2170187" y="1801306"/>
        <a:ext cx="8840185" cy="1092211"/>
      </dsp:txXfrm>
    </dsp:sp>
    <dsp:sp modelId="{FB67F0E0-3454-4719-9D19-AE75E6FD373B}">
      <dsp:nvSpPr>
        <dsp:cNvPr id="0" name=""/>
        <dsp:cNvSpPr/>
      </dsp:nvSpPr>
      <dsp:spPr>
        <a:xfrm>
          <a:off x="220" y="1590921"/>
          <a:ext cx="2169966" cy="1512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Формирование системы бережливого производства</a:t>
          </a:r>
          <a:endParaRPr lang="ru-RU" sz="1800" kern="1200" dirty="0"/>
        </a:p>
      </dsp:txBody>
      <dsp:txXfrm>
        <a:off x="74078" y="1664779"/>
        <a:ext cx="2022250" cy="1365263"/>
      </dsp:txXfrm>
    </dsp:sp>
    <dsp:sp modelId="{6854E6C3-1AA0-4E39-95B5-203F4C573F01}">
      <dsp:nvSpPr>
        <dsp:cNvPr id="0" name=""/>
        <dsp:cNvSpPr/>
      </dsp:nvSpPr>
      <dsp:spPr>
        <a:xfrm rot="5400000">
          <a:off x="6014631" y="-513596"/>
          <a:ext cx="1210383" cy="8899271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Картирование потока создания ценности информационно-материального потока. Составление карт потока текущего, целевого и идеального состояния, выявление потерь, разработка мероприятий по их исключению. Система 5С. Организация «Точно вовремя». Тянущая система.</a:t>
          </a:r>
          <a:endParaRPr lang="ru-RU" sz="1800" kern="1200" dirty="0"/>
        </a:p>
      </dsp:txBody>
      <dsp:txXfrm rot="-5400000">
        <a:off x="2170187" y="3389934"/>
        <a:ext cx="8840185" cy="1092211"/>
      </dsp:txXfrm>
    </dsp:sp>
    <dsp:sp modelId="{F548B38F-82E2-45F2-8328-E34453C1B803}">
      <dsp:nvSpPr>
        <dsp:cNvPr id="0" name=""/>
        <dsp:cNvSpPr/>
      </dsp:nvSpPr>
      <dsp:spPr>
        <a:xfrm>
          <a:off x="220" y="3179549"/>
          <a:ext cx="2169966" cy="151297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34290" rIns="6858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Внедрение системы бережливого производства на предприятии</a:t>
          </a:r>
          <a:endParaRPr lang="ru-RU" sz="1800" kern="1200" dirty="0"/>
        </a:p>
      </dsp:txBody>
      <dsp:txXfrm>
        <a:off x="74078" y="3253407"/>
        <a:ext cx="2022250" cy="1365263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0C6398D-6C5A-4185-A06C-2F377383A4D8}">
      <dsp:nvSpPr>
        <dsp:cNvPr id="0" name=""/>
        <dsp:cNvSpPr/>
      </dsp:nvSpPr>
      <dsp:spPr>
        <a:xfrm>
          <a:off x="0" y="2984"/>
          <a:ext cx="8206216" cy="10740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ctr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700" b="1" i="0" kern="1200" smtClean="0"/>
            <a:t>Раздел 4. Практический курс с выездными занятиями</a:t>
          </a:r>
          <a:endParaRPr lang="ru-RU" sz="2700" kern="1200"/>
        </a:p>
      </dsp:txBody>
      <dsp:txXfrm>
        <a:off x="52431" y="55415"/>
        <a:ext cx="8101354" cy="969198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EE389B-6DDB-438D-B947-D8EA488DC348}">
      <dsp:nvSpPr>
        <dsp:cNvPr id="0" name=""/>
        <dsp:cNvSpPr/>
      </dsp:nvSpPr>
      <dsp:spPr>
        <a:xfrm>
          <a:off x="0" y="126494"/>
          <a:ext cx="8065453" cy="30302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lvl="0" algn="l" defTabSz="15557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500" kern="1200" smtClean="0"/>
            <a:t>Внедрение бережливого производства на ведущих предприятиях Тулы и Тульской области (включая предприятия-менторы и предприятия-пилоты программы)</a:t>
          </a:r>
          <a:endParaRPr lang="ru-RU" sz="3500" kern="1200"/>
        </a:p>
      </dsp:txBody>
      <dsp:txXfrm>
        <a:off x="147927" y="274421"/>
        <a:ext cx="7769599" cy="273444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D98743-BBB5-4F4B-84FB-F87603E3ED15}">
      <dsp:nvSpPr>
        <dsp:cNvPr id="0" name=""/>
        <dsp:cNvSpPr/>
      </dsp:nvSpPr>
      <dsp:spPr>
        <a:xfrm>
          <a:off x="0" y="0"/>
          <a:ext cx="8206216" cy="10670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b="1" i="0" kern="1200" dirty="0" smtClean="0"/>
            <a:t>Заключительный этап</a:t>
          </a:r>
          <a:endParaRPr lang="ru-RU" sz="3600" kern="1200" dirty="0"/>
        </a:p>
      </dsp:txBody>
      <dsp:txXfrm>
        <a:off x="52089" y="52089"/>
        <a:ext cx="8102038" cy="96286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AD076D-29FA-4BD9-9375-03249633C2F2}">
      <dsp:nvSpPr>
        <dsp:cNvPr id="0" name=""/>
        <dsp:cNvSpPr/>
      </dsp:nvSpPr>
      <dsp:spPr>
        <a:xfrm>
          <a:off x="0" y="8520"/>
          <a:ext cx="8065453" cy="320346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lvl="0" algn="l" defTabSz="1644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700" kern="1200" dirty="0" smtClean="0"/>
            <a:t>Отчетное занятие. Формирование предложений по развитию и использованию элементов системы бережливого производства на предприятиях обучающихся.</a:t>
          </a:r>
          <a:endParaRPr lang="ru-RU" sz="3700" kern="1200" dirty="0"/>
        </a:p>
      </dsp:txBody>
      <dsp:txXfrm>
        <a:off x="156380" y="164900"/>
        <a:ext cx="7752693" cy="28907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C853B3-82DB-407E-9A88-D74B76DCDF8E}">
      <dsp:nvSpPr>
        <dsp:cNvPr id="0" name=""/>
        <dsp:cNvSpPr/>
      </dsp:nvSpPr>
      <dsp:spPr>
        <a:xfrm>
          <a:off x="30935" y="389849"/>
          <a:ext cx="10667321" cy="1553568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254000" bIns="246629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Arial Narrow" panose="020B0606020202030204" pitchFamily="34" charset="0"/>
            </a:rPr>
            <a:t>Основные направления обучения и образовательные программы</a:t>
          </a:r>
          <a:endParaRPr lang="ru-RU" sz="2200" kern="1200" dirty="0">
            <a:latin typeface="Arial Narrow" panose="020B0606020202030204" pitchFamily="34" charset="0"/>
          </a:endParaRPr>
        </a:p>
      </dsp:txBody>
      <dsp:txXfrm>
        <a:off x="30935" y="778241"/>
        <a:ext cx="10278929" cy="776784"/>
      </dsp:txXfrm>
    </dsp:sp>
    <dsp:sp modelId="{C2A29D18-7D9A-49DC-A2F5-1E2F36319F5C}">
      <dsp:nvSpPr>
        <dsp:cNvPr id="0" name=""/>
        <dsp:cNvSpPr/>
      </dsp:nvSpPr>
      <dsp:spPr>
        <a:xfrm>
          <a:off x="30935" y="1587874"/>
          <a:ext cx="3285535" cy="299274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u="sng" kern="1200" dirty="0" smtClean="0">
              <a:latin typeface="Arial Narrow" panose="020B0606020202030204" pitchFamily="34" charset="0"/>
            </a:rPr>
            <a:t>Основные программы: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Бережливое производство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Автоматизация и </a:t>
          </a:r>
          <a:r>
            <a:rPr lang="ru-RU" sz="1800" kern="1200" dirty="0" err="1" smtClean="0">
              <a:latin typeface="Arial Narrow" panose="020B0606020202030204" pitchFamily="34" charset="0"/>
            </a:rPr>
            <a:t>цифровизация</a:t>
          </a:r>
          <a:endParaRPr lang="ru-RU" sz="1800" kern="1200" dirty="0" smtClean="0">
            <a:latin typeface="Arial Narrow" panose="020B0606020202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Инженерные и производственные компетенции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Профессиональная подготовка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Переобучение по рабочим специальностям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Развитие системы менеджмента качества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 Narrow" panose="020B0606020202030204" pitchFamily="34" charset="0"/>
          </a:endParaRP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.</a:t>
          </a:r>
          <a:endParaRPr lang="ru-RU" sz="1600" kern="1200" dirty="0">
            <a:latin typeface="Arial Narrow" panose="020B0606020202030204" pitchFamily="34" charset="0"/>
          </a:endParaRPr>
        </a:p>
      </dsp:txBody>
      <dsp:txXfrm>
        <a:off x="30935" y="1587874"/>
        <a:ext cx="3285535" cy="2992744"/>
      </dsp:txXfrm>
    </dsp:sp>
    <dsp:sp modelId="{F6FE0F3B-0CA7-4E21-8299-5979359F89DB}">
      <dsp:nvSpPr>
        <dsp:cNvPr id="0" name=""/>
        <dsp:cNvSpPr/>
      </dsp:nvSpPr>
      <dsp:spPr>
        <a:xfrm>
          <a:off x="3316470" y="907705"/>
          <a:ext cx="7381786" cy="1553568"/>
        </a:xfrm>
        <a:prstGeom prst="rightArrow">
          <a:avLst>
            <a:gd name="adj1" fmla="val 50000"/>
            <a:gd name="adj2" fmla="val 50000"/>
          </a:avLst>
        </a:prstGeom>
        <a:solidFill>
          <a:schemeClr val="accent5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5"/>
        </a:fillRef>
        <a:effectRef idx="1">
          <a:schemeClr val="accent5"/>
        </a:effectRef>
        <a:fontRef idx="minor">
          <a:schemeClr val="lt1"/>
        </a:fontRef>
      </dsp:style>
      <dsp:txBody>
        <a:bodyPr spcFirstLastPara="0" vert="horz" wrap="square" lIns="83820" tIns="83820" rIns="254000" bIns="246629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kern="1200" dirty="0" smtClean="0">
              <a:latin typeface="Arial Narrow" panose="020B0606020202030204" pitchFamily="34" charset="0"/>
            </a:rPr>
            <a:t>Базовые образовательные организации</a:t>
          </a:r>
          <a:endParaRPr lang="ru-RU" sz="2200" b="0" kern="1200" dirty="0">
            <a:latin typeface="Arial Narrow" panose="020B0606020202030204" pitchFamily="34" charset="0"/>
          </a:endParaRPr>
        </a:p>
      </dsp:txBody>
      <dsp:txXfrm>
        <a:off x="3316470" y="1296097"/>
        <a:ext cx="6993394" cy="776784"/>
      </dsp:txXfrm>
    </dsp:sp>
    <dsp:sp modelId="{E8011D28-CF47-419B-BA32-6ED9922424F9}">
      <dsp:nvSpPr>
        <dsp:cNvPr id="0" name=""/>
        <dsp:cNvSpPr/>
      </dsp:nvSpPr>
      <dsp:spPr>
        <a:xfrm>
          <a:off x="3316470" y="2105730"/>
          <a:ext cx="3285535" cy="299274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5"/>
          </a:solidFill>
          <a:prstDash val="solid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13360" tIns="213360" rIns="213360" bIns="213360" numCol="1" spcCol="1270" anchor="t" anchorCtr="0">
          <a:noAutofit/>
        </a:bodyPr>
        <a:lstStyle/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600" kern="1200" dirty="0" smtClean="0"/>
        </a:p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 dirty="0" smtClean="0">
            <a:latin typeface="Arial Narrow" panose="020B0606020202030204" pitchFamily="34" charset="0"/>
          </a:endParaRPr>
        </a:p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50" kern="1200" dirty="0" smtClean="0">
            <a:latin typeface="Arial Narrow" panose="020B0606020202030204" pitchFamily="34" charset="0"/>
          </a:endParaRPr>
        </a:p>
        <a:p>
          <a:pPr lvl="0" algn="l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Arial Narrow" panose="020B0606020202030204" pitchFamily="34" charset="0"/>
            </a:rPr>
            <a:t>при участии: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3316470" y="2105730"/>
        <a:ext cx="3285535" cy="2992744"/>
      </dsp:txXfrm>
    </dsp:sp>
    <dsp:sp modelId="{42D4E0C0-0FDE-4504-823E-F23B38E82C21}">
      <dsp:nvSpPr>
        <dsp:cNvPr id="0" name=""/>
        <dsp:cNvSpPr/>
      </dsp:nvSpPr>
      <dsp:spPr>
        <a:xfrm>
          <a:off x="6602005" y="1425561"/>
          <a:ext cx="4096251" cy="1553568"/>
        </a:xfrm>
        <a:prstGeom prst="rightArrow">
          <a:avLst>
            <a:gd name="adj1" fmla="val 50000"/>
            <a:gd name="adj2" fmla="val 50000"/>
          </a:avLst>
        </a:prstGeom>
        <a:solidFill>
          <a:schemeClr val="accent4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4"/>
        </a:fillRef>
        <a:effectRef idx="1">
          <a:schemeClr val="accent4"/>
        </a:effectRef>
        <a:fontRef idx="minor">
          <a:schemeClr val="lt1"/>
        </a:fontRef>
      </dsp:style>
      <dsp:txBody>
        <a:bodyPr spcFirstLastPara="0" vert="horz" wrap="square" lIns="83820" tIns="144000" rIns="0" bIns="246629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spc="-20" baseline="0" dirty="0" smtClean="0">
              <a:latin typeface="Arial Narrow" panose="020B0606020202030204" pitchFamily="34" charset="0"/>
              <a:cs typeface="Arial" panose="020B0604020202020204" pitchFamily="34" charset="0"/>
            </a:rPr>
            <a:t>Документы для получения субсидий участниками программы</a:t>
          </a:r>
          <a:endParaRPr lang="ru-RU" sz="2200" kern="1200" spc="-20" baseline="0" dirty="0">
            <a:latin typeface="Arial Narrow" panose="020B0606020202030204" pitchFamily="34" charset="0"/>
            <a:cs typeface="Arial" panose="020B0604020202020204" pitchFamily="34" charset="0"/>
          </a:endParaRPr>
        </a:p>
      </dsp:txBody>
      <dsp:txXfrm>
        <a:off x="6602005" y="1813953"/>
        <a:ext cx="3707859" cy="776784"/>
      </dsp:txXfrm>
    </dsp:sp>
    <dsp:sp modelId="{D6C0C59D-A14C-4989-9700-07FBA4422499}">
      <dsp:nvSpPr>
        <dsp:cNvPr id="0" name=""/>
        <dsp:cNvSpPr/>
      </dsp:nvSpPr>
      <dsp:spPr>
        <a:xfrm>
          <a:off x="6588008" y="2627995"/>
          <a:ext cx="3276006" cy="3384004"/>
        </a:xfrm>
        <a:prstGeom prst="rect">
          <a:avLst/>
        </a:prstGeom>
        <a:solidFill>
          <a:schemeClr val="lt1"/>
        </a:solidFill>
        <a:ln w="25400" cap="flat" cmpd="sng" algn="ctr">
          <a:solidFill>
            <a:schemeClr val="accent4"/>
          </a:solidFill>
          <a:prstDash val="solid"/>
        </a:ln>
        <a:effectLst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Соглашение с министерством труда и социальной защиты Тульской области (ГУТО ЦЗНТО) о предоставлении из бюджета ТО субсидии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Договор с образовательным учреждением на организацию услуг по обучению работников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Учебный план профессионального обучения по специальности/программе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Приказы о направлении на обучение, зачисление на обучение, справки учета посещаемости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Arial Narrow" panose="020B0606020202030204" pitchFamily="34" charset="0"/>
            </a:rPr>
            <a:t>Смета, подтверждающая целевой характер затрат на обучение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600" kern="1200" dirty="0">
            <a:latin typeface="Arial Narrow" panose="020B0606020202030204" pitchFamily="34" charset="0"/>
          </a:endParaRPr>
        </a:p>
      </dsp:txBody>
      <dsp:txXfrm>
        <a:off x="6588008" y="2627995"/>
        <a:ext cx="3276006" cy="338400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240BC-C11A-4155-95BF-332E86D47411}">
      <dsp:nvSpPr>
        <dsp:cNvPr id="0" name=""/>
        <dsp:cNvSpPr/>
      </dsp:nvSpPr>
      <dsp:spPr>
        <a:xfrm>
          <a:off x="0" y="220170"/>
          <a:ext cx="10441160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50" tIns="291592" rIns="810350" bIns="36000" numCol="1" spcCol="1270" anchor="t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anose="020B0606020202030204" pitchFamily="34" charset="0"/>
            </a:rPr>
            <a:t>работники организаций (участников программы), находящиеся под риском высвобождения или высвобожденные, а также принятые из других организаций после высвобождения.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220170"/>
        <a:ext cx="10441160" cy="859950"/>
      </dsp:txXfrm>
    </dsp:sp>
    <dsp:sp modelId="{3A56B363-A8BD-41B6-ABBF-E8BFC0FFC400}">
      <dsp:nvSpPr>
        <dsp:cNvPr id="0" name=""/>
        <dsp:cNvSpPr/>
      </dsp:nvSpPr>
      <dsp:spPr>
        <a:xfrm>
          <a:off x="522058" y="5180"/>
          <a:ext cx="7308812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56" tIns="0" rIns="2762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Категории обучаемых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542233" y="25355"/>
        <a:ext cx="7268462" cy="372930"/>
      </dsp:txXfrm>
    </dsp:sp>
    <dsp:sp modelId="{2D0E540A-3F8B-4F6B-B61A-31D4F6DA7FC4}">
      <dsp:nvSpPr>
        <dsp:cNvPr id="0" name=""/>
        <dsp:cNvSpPr/>
      </dsp:nvSpPr>
      <dsp:spPr>
        <a:xfrm>
          <a:off x="0" y="1354010"/>
          <a:ext cx="10441160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50" tIns="291592" rIns="810350" bIns="36000" numCol="1" spcCol="1270" anchor="t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anose="020B0606020202030204" pitchFamily="34" charset="0"/>
            </a:rPr>
            <a:t>обучение работников новым видам деятельности, специальностям, профессиям, востребованным в организации, для предотвращения их увольнения или обучение необходимым специальностям, пользующимся спросом на рынке, в случае сокращения штата организации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1354010"/>
        <a:ext cx="10441160" cy="1124550"/>
      </dsp:txXfrm>
    </dsp:sp>
    <dsp:sp modelId="{F26D8626-C452-4AAE-9C1F-E8DE403EB4DA}">
      <dsp:nvSpPr>
        <dsp:cNvPr id="0" name=""/>
        <dsp:cNvSpPr/>
      </dsp:nvSpPr>
      <dsp:spPr>
        <a:xfrm>
          <a:off x="522058" y="1147370"/>
          <a:ext cx="7308812" cy="41328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56" tIns="0" rIns="2762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Цель обучения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542233" y="1167545"/>
        <a:ext cx="7268462" cy="372930"/>
      </dsp:txXfrm>
    </dsp:sp>
    <dsp:sp modelId="{C5568521-B97C-457F-9034-288DCAA14902}">
      <dsp:nvSpPr>
        <dsp:cNvPr id="0" name=""/>
        <dsp:cNvSpPr/>
      </dsp:nvSpPr>
      <dsp:spPr>
        <a:xfrm>
          <a:off x="0" y="2760801"/>
          <a:ext cx="10441160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50" tIns="291592" rIns="810350" bIns="36000" numCol="1" spcCol="1270" anchor="t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anose="020B0606020202030204" pitchFamily="34" charset="0"/>
            </a:rPr>
            <a:t>широкий круг профильных программ обучения и переподготовки работников по рабочим и инженерным специальностям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2760801"/>
        <a:ext cx="10441160" cy="859950"/>
      </dsp:txXfrm>
    </dsp:sp>
    <dsp:sp modelId="{2575D8D2-FEAC-400E-A66E-4665723DFE62}">
      <dsp:nvSpPr>
        <dsp:cNvPr id="0" name=""/>
        <dsp:cNvSpPr/>
      </dsp:nvSpPr>
      <dsp:spPr>
        <a:xfrm>
          <a:off x="522058" y="2554161"/>
          <a:ext cx="7308812" cy="41328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56" tIns="0" rIns="2762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Учебные программы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542233" y="2574336"/>
        <a:ext cx="7268462" cy="372930"/>
      </dsp:txXfrm>
    </dsp:sp>
    <dsp:sp modelId="{661DF39F-9915-4134-97B6-C487EC4BC641}">
      <dsp:nvSpPr>
        <dsp:cNvPr id="0" name=""/>
        <dsp:cNvSpPr/>
      </dsp:nvSpPr>
      <dsp:spPr>
        <a:xfrm>
          <a:off x="0" y="3902991"/>
          <a:ext cx="10441160" cy="12127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50" tIns="291592" rIns="810350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anose="020B0606020202030204" pitchFamily="34" charset="0"/>
            </a:rPr>
            <a:t>Тульский государственный машиностроительный колледж им. Н. Демидова, Тульский государственный педагогический университет, профильные учебные заведения (в </a:t>
          </a:r>
          <a:r>
            <a:rPr lang="ru-RU" sz="1800" kern="1200" dirty="0" err="1" smtClean="0">
              <a:latin typeface="Arial Narrow" panose="020B0606020202030204" pitchFamily="34" charset="0"/>
            </a:rPr>
            <a:t>т.ч</a:t>
          </a:r>
          <a:r>
            <a:rPr lang="ru-RU" sz="1800" kern="1200" dirty="0" smtClean="0">
              <a:latin typeface="Arial Narrow" panose="020B0606020202030204" pitchFamily="34" charset="0"/>
            </a:rPr>
            <a:t>. за пределами региона), собственные лицензированные образовательные центры организаций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3902991"/>
        <a:ext cx="10441160" cy="1212750"/>
      </dsp:txXfrm>
    </dsp:sp>
    <dsp:sp modelId="{1D8E7BE4-8AB9-4529-9F9B-38F3CA973626}">
      <dsp:nvSpPr>
        <dsp:cNvPr id="0" name=""/>
        <dsp:cNvSpPr/>
      </dsp:nvSpPr>
      <dsp:spPr>
        <a:xfrm>
          <a:off x="522058" y="3696351"/>
          <a:ext cx="7308812" cy="4132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56" tIns="0" rIns="2762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Образовательные организации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542233" y="3716526"/>
        <a:ext cx="7268462" cy="37293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C240BC-C11A-4155-95BF-332E86D47411}">
      <dsp:nvSpPr>
        <dsp:cNvPr id="0" name=""/>
        <dsp:cNvSpPr/>
      </dsp:nvSpPr>
      <dsp:spPr>
        <a:xfrm>
          <a:off x="0" y="220170"/>
          <a:ext cx="10441160" cy="8599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50" tIns="291592" rIns="810350" bIns="36000" numCol="1" spcCol="1270" anchor="t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anose="020B0606020202030204" pitchFamily="34" charset="0"/>
            </a:rPr>
            <a:t>работники организаций (участников программы), участвующие в мероприятиях по повышению эффективности занятости в связи с реализацией программы по повышению производительности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220170"/>
        <a:ext cx="10441160" cy="859950"/>
      </dsp:txXfrm>
    </dsp:sp>
    <dsp:sp modelId="{3A56B363-A8BD-41B6-ABBF-E8BFC0FFC400}">
      <dsp:nvSpPr>
        <dsp:cNvPr id="0" name=""/>
        <dsp:cNvSpPr/>
      </dsp:nvSpPr>
      <dsp:spPr>
        <a:xfrm>
          <a:off x="522058" y="5180"/>
          <a:ext cx="7308812" cy="4132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56" tIns="0" rIns="2762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Категории обучаемых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542233" y="25355"/>
        <a:ext cx="7268462" cy="372930"/>
      </dsp:txXfrm>
    </dsp:sp>
    <dsp:sp modelId="{2D0E540A-3F8B-4F6B-B61A-31D4F6DA7FC4}">
      <dsp:nvSpPr>
        <dsp:cNvPr id="0" name=""/>
        <dsp:cNvSpPr/>
      </dsp:nvSpPr>
      <dsp:spPr>
        <a:xfrm>
          <a:off x="0" y="1354010"/>
          <a:ext cx="10441160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1488257"/>
              <a:satOff val="8966"/>
              <a:lumOff val="71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50" tIns="291592" rIns="810350" bIns="36000" numCol="1" spcCol="1270" anchor="t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anose="020B0606020202030204" pitchFamily="34" charset="0"/>
            </a:rPr>
            <a:t>совершенствование профессиональных навыков и умений работников, обновление их теоретических и практических знаний в соответствии с требованиями и задачами повышения производительности труда в организации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1354010"/>
        <a:ext cx="10441160" cy="1124550"/>
      </dsp:txXfrm>
    </dsp:sp>
    <dsp:sp modelId="{F26D8626-C452-4AAE-9C1F-E8DE403EB4DA}">
      <dsp:nvSpPr>
        <dsp:cNvPr id="0" name=""/>
        <dsp:cNvSpPr/>
      </dsp:nvSpPr>
      <dsp:spPr>
        <a:xfrm>
          <a:off x="522058" y="1147370"/>
          <a:ext cx="7308812" cy="413280"/>
        </a:xfrm>
        <a:prstGeom prst="roundRect">
          <a:avLst/>
        </a:prstGeom>
        <a:solidFill>
          <a:schemeClr val="accent4">
            <a:hueOff val="-1488257"/>
            <a:satOff val="8966"/>
            <a:lumOff val="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56" tIns="0" rIns="2762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Цель обучения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542233" y="1167545"/>
        <a:ext cx="7268462" cy="372930"/>
      </dsp:txXfrm>
    </dsp:sp>
    <dsp:sp modelId="{C5568521-B97C-457F-9034-288DCAA14902}">
      <dsp:nvSpPr>
        <dsp:cNvPr id="0" name=""/>
        <dsp:cNvSpPr/>
      </dsp:nvSpPr>
      <dsp:spPr>
        <a:xfrm>
          <a:off x="0" y="2760801"/>
          <a:ext cx="10441160" cy="11245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2976513"/>
              <a:satOff val="17933"/>
              <a:lumOff val="14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50" tIns="291592" rIns="810350" bIns="36000" numCol="1" spcCol="1270" anchor="t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anose="020B0606020202030204" pitchFamily="34" charset="0"/>
            </a:rPr>
            <a:t>специализированные программы обучения основам бережливого производства, а также сопутствующие курсы в области управления бизнес-процессами, развития системы менеджмента качества, управления проектами, управления персоналом, автоматизации и </a:t>
          </a:r>
          <a:r>
            <a:rPr lang="ru-RU" sz="1800" kern="1200" dirty="0" err="1" smtClean="0">
              <a:latin typeface="Arial Narrow" panose="020B0606020202030204" pitchFamily="34" charset="0"/>
            </a:rPr>
            <a:t>цифровизации</a:t>
          </a:r>
          <a:r>
            <a:rPr lang="ru-RU" sz="1800" kern="1200" dirty="0" smtClean="0">
              <a:latin typeface="Arial Narrow" panose="020B0606020202030204" pitchFamily="34" charset="0"/>
            </a:rPr>
            <a:t> и т.п.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2760801"/>
        <a:ext cx="10441160" cy="1124550"/>
      </dsp:txXfrm>
    </dsp:sp>
    <dsp:sp modelId="{2575D8D2-FEAC-400E-A66E-4665723DFE62}">
      <dsp:nvSpPr>
        <dsp:cNvPr id="0" name=""/>
        <dsp:cNvSpPr/>
      </dsp:nvSpPr>
      <dsp:spPr>
        <a:xfrm>
          <a:off x="522058" y="2554161"/>
          <a:ext cx="7308812" cy="413280"/>
        </a:xfrm>
        <a:prstGeom prst="roundRect">
          <a:avLst/>
        </a:prstGeom>
        <a:solidFill>
          <a:schemeClr val="accent4">
            <a:hueOff val="-2976513"/>
            <a:satOff val="17933"/>
            <a:lumOff val="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56" tIns="0" rIns="2762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Учебные программы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542233" y="2574336"/>
        <a:ext cx="7268462" cy="372930"/>
      </dsp:txXfrm>
    </dsp:sp>
    <dsp:sp modelId="{661DF39F-9915-4134-97B6-C487EC4BC641}">
      <dsp:nvSpPr>
        <dsp:cNvPr id="0" name=""/>
        <dsp:cNvSpPr/>
      </dsp:nvSpPr>
      <dsp:spPr>
        <a:xfrm>
          <a:off x="0" y="4167591"/>
          <a:ext cx="10441160" cy="9481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-4464770"/>
              <a:satOff val="26899"/>
              <a:lumOff val="2156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10350" tIns="291592" rIns="810350" bIns="128016" numCol="1" spcCol="1270" anchor="t" anchorCtr="0">
          <a:noAutofit/>
        </a:bodyPr>
        <a:lstStyle/>
        <a:p>
          <a:pPr marL="171450" lvl="1" indent="-171450" algn="just" defTabSz="800100">
            <a:lnSpc>
              <a:spcPct val="10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>
              <a:latin typeface="Arial Narrow" panose="020B0606020202030204" pitchFamily="34" charset="0"/>
            </a:rPr>
            <a:t>Тульский государственный педагогический университет, Академия </a:t>
          </a:r>
          <a:r>
            <a:rPr lang="ru-RU" sz="1800" kern="1200" dirty="0" err="1" smtClean="0">
              <a:latin typeface="Arial Narrow" panose="020B0606020202030204" pitchFamily="34" charset="0"/>
            </a:rPr>
            <a:t>Росатома</a:t>
          </a:r>
          <a:r>
            <a:rPr lang="ru-RU" sz="1800" kern="1200" dirty="0" smtClean="0">
              <a:latin typeface="Arial Narrow" panose="020B0606020202030204" pitchFamily="34" charset="0"/>
            </a:rPr>
            <a:t>, профильные организации по направлению бережливого производства (в </a:t>
          </a:r>
          <a:r>
            <a:rPr lang="ru-RU" sz="1800" kern="1200" dirty="0" err="1" smtClean="0">
              <a:latin typeface="Arial Narrow" panose="020B0606020202030204" pitchFamily="34" charset="0"/>
            </a:rPr>
            <a:t>т.ч</a:t>
          </a:r>
          <a:r>
            <a:rPr lang="ru-RU" sz="1800" kern="1200" dirty="0" smtClean="0">
              <a:latin typeface="Arial Narrow" panose="020B0606020202030204" pitchFamily="34" charset="0"/>
            </a:rPr>
            <a:t>. за пределами региона)</a:t>
          </a:r>
          <a:endParaRPr lang="ru-RU" sz="1800" kern="1200" dirty="0">
            <a:latin typeface="Arial Narrow" panose="020B0606020202030204" pitchFamily="34" charset="0"/>
          </a:endParaRPr>
        </a:p>
      </dsp:txBody>
      <dsp:txXfrm>
        <a:off x="0" y="4167591"/>
        <a:ext cx="10441160" cy="948150"/>
      </dsp:txXfrm>
    </dsp:sp>
    <dsp:sp modelId="{1D8E7BE4-8AB9-4529-9F9B-38F3CA973626}">
      <dsp:nvSpPr>
        <dsp:cNvPr id="0" name=""/>
        <dsp:cNvSpPr/>
      </dsp:nvSpPr>
      <dsp:spPr>
        <a:xfrm>
          <a:off x="522058" y="3960951"/>
          <a:ext cx="7308812" cy="413280"/>
        </a:xfrm>
        <a:prstGeom prst="roundRect">
          <a:avLst/>
        </a:prstGeom>
        <a:solidFill>
          <a:schemeClr val="accent4">
            <a:hueOff val="-4464770"/>
            <a:satOff val="26899"/>
            <a:lumOff val="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6256" tIns="0" rIns="276256" bIns="0" numCol="1" spcCol="1270" anchor="ctr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latin typeface="Arial Narrow" panose="020B0606020202030204" pitchFamily="34" charset="0"/>
            </a:rPr>
            <a:t>Образовательные организации</a:t>
          </a:r>
          <a:endParaRPr lang="ru-RU" sz="2000" b="1" kern="1200" dirty="0">
            <a:latin typeface="Arial Narrow" panose="020B0606020202030204" pitchFamily="34" charset="0"/>
          </a:endParaRPr>
        </a:p>
      </dsp:txBody>
      <dsp:txXfrm>
        <a:off x="542233" y="3981126"/>
        <a:ext cx="7268462" cy="37293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2D724-3722-45CF-9D93-99F70742C027}">
      <dsp:nvSpPr>
        <dsp:cNvPr id="0" name=""/>
        <dsp:cNvSpPr/>
      </dsp:nvSpPr>
      <dsp:spPr>
        <a:xfrm>
          <a:off x="0" y="704"/>
          <a:ext cx="8206216" cy="107932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500" b="1" i="0" kern="1200" smtClean="0"/>
            <a:t>Раздел 1. Вступительная часть</a:t>
          </a:r>
          <a:endParaRPr lang="ru-RU" sz="4500" kern="1200"/>
        </a:p>
      </dsp:txBody>
      <dsp:txXfrm>
        <a:off x="52688" y="53392"/>
        <a:ext cx="8100840" cy="97394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1250786-AEDA-4517-B345-92FD5CEB4B1D}">
      <dsp:nvSpPr>
        <dsp:cNvPr id="0" name=""/>
        <dsp:cNvSpPr/>
      </dsp:nvSpPr>
      <dsp:spPr>
        <a:xfrm>
          <a:off x="0" y="39824"/>
          <a:ext cx="8065453" cy="1570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Роль государства в системе формирования бережливого производства на предприятиях. Общие представления о бережливом производстве с учетом мирового опыта и опыта ведущих российских компаний.  (ФЦК, </a:t>
          </a:r>
          <a:r>
            <a:rPr lang="ru-RU" sz="2200" kern="1200" dirty="0" err="1" smtClean="0"/>
            <a:t>Росатом</a:t>
          </a:r>
          <a:r>
            <a:rPr lang="ru-RU" sz="2200" kern="1200" dirty="0" smtClean="0"/>
            <a:t>)</a:t>
          </a:r>
          <a:endParaRPr lang="ru-RU" sz="2200" kern="1200" dirty="0"/>
        </a:p>
      </dsp:txBody>
      <dsp:txXfrm>
        <a:off x="76648" y="116472"/>
        <a:ext cx="7912157" cy="1416844"/>
      </dsp:txXfrm>
    </dsp:sp>
    <dsp:sp modelId="{D6163979-9451-4805-BF8A-2DB341956553}">
      <dsp:nvSpPr>
        <dsp:cNvPr id="0" name=""/>
        <dsp:cNvSpPr/>
      </dsp:nvSpPr>
      <dsp:spPr>
        <a:xfrm>
          <a:off x="0" y="1673324"/>
          <a:ext cx="8065453" cy="157014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Возможности и условия необходимости внедрения бережливого производства на предприятиях Тульской области. Региональная программа повышения производительности труда. Опыт и наработки пилотных предприятий. (РЦК)</a:t>
          </a:r>
          <a:endParaRPr lang="ru-RU" sz="2200" kern="1200" dirty="0"/>
        </a:p>
      </dsp:txBody>
      <dsp:txXfrm>
        <a:off x="76648" y="1749972"/>
        <a:ext cx="7912157" cy="141684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2A95A-8EE8-4661-960C-32B194AF8F4E}">
      <dsp:nvSpPr>
        <dsp:cNvPr id="0" name=""/>
        <dsp:cNvSpPr/>
      </dsp:nvSpPr>
      <dsp:spPr>
        <a:xfrm>
          <a:off x="0" y="30538"/>
          <a:ext cx="8206216" cy="1049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smtClean="0"/>
            <a:t>Раздел 2. Основная часть </a:t>
          </a:r>
          <a:endParaRPr lang="en-US" sz="2300" b="1" i="0" kern="1200" dirty="0" smtClean="0"/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smtClean="0"/>
            <a:t>(общие дисциплины)</a:t>
          </a:r>
          <a:endParaRPr lang="ru-RU" sz="2300" kern="1200" dirty="0"/>
        </a:p>
      </dsp:txBody>
      <dsp:txXfrm>
        <a:off x="51232" y="81770"/>
        <a:ext cx="8103752" cy="94702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5AAECD-E9D1-4A45-89EA-D4ADDB74DE35}">
      <dsp:nvSpPr>
        <dsp:cNvPr id="0" name=""/>
        <dsp:cNvSpPr/>
      </dsp:nvSpPr>
      <dsp:spPr>
        <a:xfrm rot="5400000">
          <a:off x="5563107" y="-2675277"/>
          <a:ext cx="2345513" cy="79404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Зарубежный    и    отечественный    опыт внесистемного и системного решения проблемы управления   качеством;   основные этапы развития управления качеством. Контроль   качества, семь инструментов  качества:  графики,  контрольные листки  и  гистограммы,  диаграмма  разброса, стратификация, причинно-следственная диаграмма   </a:t>
          </a:r>
          <a:r>
            <a:rPr lang="ru-RU" sz="1800" kern="1200" dirty="0" err="1" smtClean="0"/>
            <a:t>Исикава</a:t>
          </a:r>
          <a:r>
            <a:rPr lang="ru-RU" sz="1800" kern="1200" dirty="0" smtClean="0"/>
            <a:t>,   диаграмма   Парето и контрольная  карта;  виды  контрольных  карт; регулирование   точности   и   стабильности технологических процессов; виды и назначение статистического приемочного контроля.</a:t>
          </a:r>
          <a:endParaRPr lang="ru-RU" sz="1800" kern="1200" dirty="0"/>
        </a:p>
      </dsp:txBody>
      <dsp:txXfrm rot="-5400000">
        <a:off x="2765638" y="236691"/>
        <a:ext cx="7825953" cy="2116515"/>
      </dsp:txXfrm>
    </dsp:sp>
    <dsp:sp modelId="{D6B0083E-6CFF-4E0C-B915-5232863FBCDD}">
      <dsp:nvSpPr>
        <dsp:cNvPr id="0" name=""/>
        <dsp:cNvSpPr/>
      </dsp:nvSpPr>
      <dsp:spPr>
        <a:xfrm>
          <a:off x="649" y="2007"/>
          <a:ext cx="2764988" cy="258588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Управление качеством на предприятии</a:t>
          </a:r>
          <a:endParaRPr lang="ru-RU" sz="3000" kern="1200" dirty="0"/>
        </a:p>
      </dsp:txBody>
      <dsp:txXfrm>
        <a:off x="126881" y="128239"/>
        <a:ext cx="2512524" cy="2333419"/>
      </dsp:txXfrm>
    </dsp:sp>
    <dsp:sp modelId="{0C2DA2F0-0C7C-4E29-84D2-991E8CAC4F27}">
      <dsp:nvSpPr>
        <dsp:cNvPr id="0" name=""/>
        <dsp:cNvSpPr/>
      </dsp:nvSpPr>
      <dsp:spPr>
        <a:xfrm rot="5400000">
          <a:off x="5779714" y="2550"/>
          <a:ext cx="2077326" cy="7765039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Роль планирования в деятельности предприятия. Основные показатели эффективности внедрения проектов на предприятии. Способы диверсификации деятельности предприятия на основе бизнес-планирования. Методы диагностики организации. Анализ целей организации. Анализ процессов и методов управления. Диагностика причин «старения» организации, последствия и риски.  Инициирование изменений. Способы инициирования поиска новых идей. Принципы управления процессом изменений</a:t>
          </a:r>
          <a:endParaRPr lang="ru-RU" sz="1800" kern="1200" dirty="0"/>
        </a:p>
      </dsp:txBody>
      <dsp:txXfrm rot="-5400000">
        <a:off x="2935858" y="2947814"/>
        <a:ext cx="7663632" cy="1874512"/>
      </dsp:txXfrm>
    </dsp:sp>
    <dsp:sp modelId="{F215DE1B-9066-4A51-A1DF-E290361861AC}">
      <dsp:nvSpPr>
        <dsp:cNvPr id="0" name=""/>
        <dsp:cNvSpPr/>
      </dsp:nvSpPr>
      <dsp:spPr>
        <a:xfrm>
          <a:off x="649" y="2737122"/>
          <a:ext cx="2935208" cy="229589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000" kern="1200" dirty="0" smtClean="0"/>
            <a:t>Бизнес-планирование и управление изменениями</a:t>
          </a:r>
          <a:endParaRPr lang="ru-RU" sz="3000" kern="1200" dirty="0"/>
        </a:p>
      </dsp:txBody>
      <dsp:txXfrm>
        <a:off x="112725" y="2849198"/>
        <a:ext cx="2711056" cy="207174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12A95A-8EE8-4661-960C-32B194AF8F4E}">
      <dsp:nvSpPr>
        <dsp:cNvPr id="0" name=""/>
        <dsp:cNvSpPr/>
      </dsp:nvSpPr>
      <dsp:spPr>
        <a:xfrm>
          <a:off x="0" y="15269"/>
          <a:ext cx="8206216" cy="104949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smtClean="0"/>
            <a:t>Раздел 2. Основная часть </a:t>
          </a:r>
          <a:endParaRPr lang="en-US" sz="2300" b="1" i="0" kern="1200" dirty="0" smtClean="0"/>
        </a:p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b="1" i="0" kern="1200" dirty="0" smtClean="0"/>
            <a:t>(общие дисциплины)</a:t>
          </a:r>
          <a:endParaRPr lang="ru-RU" sz="2300" kern="1200" dirty="0"/>
        </a:p>
      </dsp:txBody>
      <dsp:txXfrm>
        <a:off x="51232" y="66501"/>
        <a:ext cx="8103752" cy="94702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3">
  <dgm:title val=""/>
  <dgm:desc val=""/>
  <dgm:catLst>
    <dgm:cat type="process" pri="11000"/>
    <dgm:cat type="convert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chPref val="3"/>
      <dgm:dir/>
      <dgm:animLvl val="lvl"/>
      <dgm:resizeHandles/>
    </dgm:varLst>
    <dgm:choose name="Name1">
      <dgm:if name="Name2" func="var" arg="dir" op="equ" val="norm">
        <dgm:alg type="lin">
          <dgm:param type="linDir" val="fromT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T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bigChev" refType="w"/>
      <dgm:constr type="h" for="des" forName="bigChev" refType="w" refFor="des" refForName="bigChev" op="equ" fact="0.4"/>
      <dgm:constr type="w" for="des" forName="node" refType="w" refFor="des" refForName="bigChev" fact="0.83"/>
      <dgm:constr type="h" for="des" forName="node" refType="w" refFor="des" refForName="node" op="equ" fact="0.4"/>
      <dgm:constr type="w" for="des" forName="parTrans" refType="w" refFor="des" refForName="bigChev" op="equ" fact="-0.13"/>
      <dgm:constr type="w" for="des" forName="sibTrans" refType="w" refFor="des" refForName="node" op="equ" fact="-0.14"/>
      <dgm:constr type="h" for="ch" forName="vSp" refType="h" refFor="des" refForName="bigChev" op="equ" fact="0.14"/>
      <dgm:constr type="primFontSz" for="des" forName="node" op="equ"/>
      <dgm:constr type="primFontSz" for="des" forName="bigChev" op="equ"/>
    </dgm:constrLst>
    <dgm:ruleLst/>
    <dgm:forEach name="Name4" axis="ch" ptType="node">
      <dgm:layoutNode name="horFlow">
        <dgm:choose name="Name5">
          <dgm:if name="Name6" func="var" arg="dir" op="equ" val="norm">
            <dgm:alg type="lin">
              <dgm:param type="linDir" val="fromL"/>
              <dgm:param type="nodeHorzAlign" val="l"/>
              <dgm:param type="nodeVertAlign" val="mid"/>
              <dgm:param type="fallback" val="2D"/>
            </dgm:alg>
          </dgm:if>
          <dgm:else name="Name7">
            <dgm:alg type="lin">
              <dgm:param type="linDir" val="fromR"/>
              <dgm:param type="nodeHorzAlign" val="r"/>
              <dgm:param type="nodeVertAlign" val="mid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bigChev" styleLbl="node1">
          <dgm:alg type="tx"/>
          <dgm:choose name="Name8">
            <dgm:if name="Name9" func="var" arg="dir" op="equ" val="norm">
              <dgm:shape xmlns:r="http://schemas.openxmlformats.org/officeDocument/2006/relationships" type="chevron" r:blip="">
                <dgm:adjLst/>
              </dgm:shape>
              <dgm:presOf axis="self"/>
              <dgm:constrLst>
                <dgm:constr type="primFontSz" val="65"/>
                <dgm:constr type="rMarg"/>
                <dgm:constr type="lMarg" refType="primFontSz" fact="0.1"/>
                <dgm:constr type="tMarg" refType="primFontSz" fact="0.05"/>
                <dgm:constr type="bMarg" refType="primFontSz" fact="0.05"/>
              </dgm:constrLst>
            </dgm:if>
            <dgm:else name="Name10">
              <dgm:shape xmlns:r="http://schemas.openxmlformats.org/officeDocument/2006/relationships" rot="180" type="chevron" r:blip="">
                <dgm:adjLst/>
              </dgm:shape>
              <dgm:presOf axis="self"/>
              <dgm:constrLst>
                <dgm:constr type="primFontSz" val="65"/>
                <dgm:constr type="lMarg"/>
                <dgm:constr type="rMarg" refType="primFontSz" fact="0.1"/>
                <dgm:constr type="tMarg" refType="primFontSz" fact="0.05"/>
                <dgm:constr type="bMarg" refType="primFontSz" fact="0.05"/>
              </dgm:constrLst>
            </dgm:else>
          </dgm:choose>
          <dgm:ruleLst>
            <dgm:rule type="primFontSz" val="5" fact="NaN" max="NaN"/>
          </dgm:ruleLst>
        </dgm:layoutNode>
        <dgm:forEach name="parTransForEach" axis="ch" ptType="parTrans" cnt="1">
          <dgm:layoutNode name="par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  <dgm:forEach name="Name11" axis="ch" ptType="node">
          <dgm:layoutNode name="node" styleLbl="alignAccFollowNode1">
            <dgm:varLst>
              <dgm:bulletEnabled val="1"/>
            </dgm:varLst>
            <dgm:alg type="tx"/>
            <dgm:choose name="Name12">
              <dgm:if name="Name13" func="var" arg="dir" op="equ" val="norm">
                <dgm:shape xmlns:r="http://schemas.openxmlformats.org/officeDocument/2006/relationships" type="chevron" r:blip="">
                  <dgm:adjLst/>
                </dgm:shape>
                <dgm:presOf axis="desOrSelf" ptType="node"/>
                <dgm:constrLst>
                  <dgm:constr type="primFontSz" val="65"/>
                  <dgm:constr type="rMarg"/>
                  <dgm:constr type="lMarg" refType="primFontSz" fact="0.1"/>
                  <dgm:constr type="tMarg" refType="primFontSz" fact="0.05"/>
                  <dgm:constr type="bMarg" refType="primFontSz" fact="0.05"/>
                </dgm:constrLst>
              </dgm:if>
              <dgm:else name="Name14">
                <dgm:shape xmlns:r="http://schemas.openxmlformats.org/officeDocument/2006/relationships" rot="180" type="chevron" r:blip="">
                  <dgm:adjLst/>
                </dgm:shape>
                <dgm:presOf axis="desOrSelf" ptType="node"/>
                <dgm:constrLst>
                  <dgm:constr type="primFontSz" val="65"/>
                  <dgm:constr type="lMarg"/>
                  <dgm:constr type="rMarg" refType="primFontSz" fact="0.1"/>
                  <dgm:constr type="tMarg" refType="primFontSz" fact="0.05"/>
                  <dgm:constr type="bMarg" refType="primFontSz" fact="0.05"/>
                </dgm:constrLst>
              </dgm:else>
            </dgm:choose>
            <dgm:ruleLst>
              <dgm:rule type="primFontSz" val="5" fact="NaN" max="NaN"/>
            </dgm:ruleLst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layoutNode>
      <dgm:choose name="Name15">
        <dgm:if name="Name16" axis="self" ptType="node" func="revPos" op="gte" val="2">
          <dgm:layoutNode name="v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5DE4F4-91F6-4766-965A-119E1D794095}" type="datetimeFigureOut">
              <a:rPr lang="ru-RU" smtClean="0"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B50E13-41AB-4DF1-A8BB-5E6E0C08449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15202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6411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6411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1C0104B7-604D-471A-9F0C-C227F6571743}" type="datetimeFigureOut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30093"/>
            <a:ext cx="2945659" cy="496411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430093"/>
            <a:ext cx="2945659" cy="496411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58C705D4-1822-4D6C-991A-C0638EBD8F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10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7026" algn="l" defTabSz="91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4052" algn="l" defTabSz="91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1078" algn="l" defTabSz="91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8097" algn="l" defTabSz="91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123" algn="l" defTabSz="91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148" algn="l" defTabSz="91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172" algn="l" defTabSz="91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194" algn="l" defTabSz="914052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png"/><Relationship Id="rId5" Type="http://schemas.openxmlformats.org/officeDocument/2006/relationships/image" Target="../media/image5.emf"/><Relationship Id="rId4" Type="http://schemas.openxmlformats.org/officeDocument/2006/relationships/oleObject" Target="../embeddings/oleObject4.bin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84273861"/>
              </p:ext>
            </p:extLst>
          </p:nvPr>
        </p:nvGraphicFramePr>
        <p:xfrm>
          <a:off x="2001" y="1507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6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" y="1507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2" descr="C:\NIKITA\Bauman\@_DESKTOP\@_КАРТИНКИ\Производительность\productivity1.jpg"/>
          <p:cNvPicPr>
            <a:picLocks noChangeAspect="1" noChangeArrowheads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7" t="3277" r="2216" b="8888"/>
          <a:stretch/>
        </p:blipFill>
        <p:spPr bwMode="auto">
          <a:xfrm>
            <a:off x="0" y="-10348"/>
            <a:ext cx="11518277" cy="483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9299" y="2366511"/>
            <a:ext cx="8365843" cy="1389038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48387" y="4033516"/>
            <a:ext cx="8356755" cy="1656045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0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1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1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DE9-7370-4CF2-9EDA-B87204C4BBC3}" type="datetimeFigureOut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19" y="4572640"/>
            <a:ext cx="1741008" cy="1428859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948250" y="4937524"/>
            <a:ext cx="8573825" cy="83099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lIns="91404" tIns="45704" rIns="91404" bIns="45704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01045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Object 11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1287047"/>
              </p:ext>
            </p:extLst>
          </p:nvPr>
        </p:nvGraphicFramePr>
        <p:xfrm>
          <a:off x="2001" y="1507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127" name="think-cell Slide" r:id="rId4" imgW="473" imgH="476" progId="TCLayout.ActiveDocument.1">
                  <p:embed/>
                </p:oleObj>
              </mc:Choice>
              <mc:Fallback>
                <p:oleObj name="think-cell Slide" r:id="rId4" imgW="473" imgH="47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" y="1507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16933" y="140307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578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704" rIns="91404" bIns="45704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0" tIns="0" rIns="0" bIns="0" anchor="t">
            <a:normAutofit/>
          </a:bodyPr>
          <a:lstStyle>
            <a:lvl1pPr algn="l">
              <a:defRPr sz="2000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853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20 апреля 2018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853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550"/>
            <a:ext cx="742377" cy="609275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>
          <a:xfrm>
            <a:off x="297399" y="5778501"/>
            <a:ext cx="10888210" cy="153888"/>
          </a:xfrm>
        </p:spPr>
        <p:txBody>
          <a:bodyPr lIns="0" tIns="0" rIns="0" bIns="0" anchor="b" anchorCtr="0">
            <a:spAutoFit/>
          </a:bodyPr>
          <a:lstStyle>
            <a:lvl1pPr algn="l">
              <a:defRPr sz="1000"/>
            </a:lvl1pPr>
          </a:lstStyle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665954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02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05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07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0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12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14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1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19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DE9-7370-4CF2-9EDA-B87204C4BBC3}" type="datetimeFigureOut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3516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76104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DE9-7370-4CF2-9EDA-B87204C4BBC3}" type="datetimeFigureOut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410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6" indent="0">
              <a:buNone/>
              <a:defRPr sz="2000" b="1"/>
            </a:lvl2pPr>
            <a:lvl3pPr marL="914052" indent="0">
              <a:buNone/>
              <a:defRPr sz="1800" b="1"/>
            </a:lvl3pPr>
            <a:lvl4pPr marL="1371078" indent="0">
              <a:buNone/>
              <a:defRPr sz="1600" b="1"/>
            </a:lvl4pPr>
            <a:lvl5pPr marL="1828097" indent="0">
              <a:buNone/>
              <a:defRPr sz="1600" b="1"/>
            </a:lvl5pPr>
            <a:lvl6pPr marL="2285123" indent="0">
              <a:buNone/>
              <a:defRPr sz="1600" b="1"/>
            </a:lvl6pPr>
            <a:lvl7pPr marL="2742148" indent="0">
              <a:buNone/>
              <a:defRPr sz="1600" b="1"/>
            </a:lvl7pPr>
            <a:lvl8pPr marL="3199172" indent="0">
              <a:buNone/>
              <a:defRPr sz="1600" b="1"/>
            </a:lvl8pPr>
            <a:lvl9pPr marL="36561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6104" y="2055059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53062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026" indent="0">
              <a:buNone/>
              <a:defRPr sz="2000" b="1"/>
            </a:lvl2pPr>
            <a:lvl3pPr marL="914052" indent="0">
              <a:buNone/>
              <a:defRPr sz="1800" b="1"/>
            </a:lvl3pPr>
            <a:lvl4pPr marL="1371078" indent="0">
              <a:buNone/>
              <a:defRPr sz="1600" b="1"/>
            </a:lvl4pPr>
            <a:lvl5pPr marL="1828097" indent="0">
              <a:buNone/>
              <a:defRPr sz="1600" b="1"/>
            </a:lvl5pPr>
            <a:lvl6pPr marL="2285123" indent="0">
              <a:buNone/>
              <a:defRPr sz="1600" b="1"/>
            </a:lvl6pPr>
            <a:lvl7pPr marL="2742148" indent="0">
              <a:buNone/>
              <a:defRPr sz="1600" b="1"/>
            </a:lvl7pPr>
            <a:lvl8pPr marL="3199172" indent="0">
              <a:buNone/>
              <a:defRPr sz="1600" b="1"/>
            </a:lvl8pPr>
            <a:lvl9pPr marL="365619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53062" y="2055059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DE9-7370-4CF2-9EDA-B87204C4BBC3}" type="datetimeFigureOut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946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 anchorCtr="0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DE9-7370-4CF2-9EDA-B87204C4BBC3}" type="datetimeFigureOut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9136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DE9-7370-4CF2-9EDA-B87204C4BBC3}" type="datetimeFigureOut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228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6112" y="258006"/>
            <a:ext cx="3790683" cy="109803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6112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026" indent="0">
              <a:buNone/>
              <a:defRPr sz="1300"/>
            </a:lvl2pPr>
            <a:lvl3pPr marL="914052" indent="0">
              <a:buNone/>
              <a:defRPr sz="1000"/>
            </a:lvl3pPr>
            <a:lvl4pPr marL="1371078" indent="0">
              <a:buNone/>
              <a:defRPr sz="900"/>
            </a:lvl4pPr>
            <a:lvl5pPr marL="1828097" indent="0">
              <a:buNone/>
              <a:defRPr sz="900"/>
            </a:lvl5pPr>
            <a:lvl6pPr marL="2285123" indent="0">
              <a:buNone/>
              <a:defRPr sz="900"/>
            </a:lvl6pPr>
            <a:lvl7pPr marL="2742148" indent="0">
              <a:buNone/>
              <a:defRPr sz="900"/>
            </a:lvl7pPr>
            <a:lvl8pPr marL="3199172" indent="0">
              <a:buNone/>
              <a:defRPr sz="900"/>
            </a:lvl8pPr>
            <a:lvl9pPr marL="365619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DE9-7370-4CF2-9EDA-B87204C4BBC3}" type="datetimeFigureOut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4556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58407" y="579019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026" indent="0">
              <a:buNone/>
              <a:defRPr sz="2800"/>
            </a:lvl2pPr>
            <a:lvl3pPr marL="914052" indent="0">
              <a:buNone/>
              <a:defRPr sz="2400"/>
            </a:lvl3pPr>
            <a:lvl4pPr marL="1371078" indent="0">
              <a:buNone/>
              <a:defRPr sz="2000"/>
            </a:lvl4pPr>
            <a:lvl5pPr marL="1828097" indent="0">
              <a:buNone/>
              <a:defRPr sz="2000"/>
            </a:lvl5pPr>
            <a:lvl6pPr marL="2285123" indent="0">
              <a:buNone/>
              <a:defRPr sz="2000"/>
            </a:lvl6pPr>
            <a:lvl7pPr marL="2742148" indent="0">
              <a:buNone/>
              <a:defRPr sz="2000"/>
            </a:lvl7pPr>
            <a:lvl8pPr marL="3199172" indent="0">
              <a:buNone/>
              <a:defRPr sz="2000"/>
            </a:lvl8pPr>
            <a:lvl9pPr marL="3656194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19"/>
          </a:xfrm>
        </p:spPr>
        <p:txBody>
          <a:bodyPr/>
          <a:lstStyle>
            <a:lvl1pPr marL="0" indent="0">
              <a:buNone/>
              <a:defRPr sz="1400"/>
            </a:lvl1pPr>
            <a:lvl2pPr marL="457026" indent="0">
              <a:buNone/>
              <a:defRPr sz="1300"/>
            </a:lvl2pPr>
            <a:lvl3pPr marL="914052" indent="0">
              <a:buNone/>
              <a:defRPr sz="1000"/>
            </a:lvl3pPr>
            <a:lvl4pPr marL="1371078" indent="0">
              <a:buNone/>
              <a:defRPr sz="900"/>
            </a:lvl4pPr>
            <a:lvl5pPr marL="1828097" indent="0">
              <a:buNone/>
              <a:defRPr sz="900"/>
            </a:lvl5pPr>
            <a:lvl6pPr marL="2285123" indent="0">
              <a:buNone/>
              <a:defRPr sz="900"/>
            </a:lvl6pPr>
            <a:lvl7pPr marL="2742148" indent="0">
              <a:buNone/>
              <a:defRPr sz="900"/>
            </a:lvl7pPr>
            <a:lvl8pPr marL="3199172" indent="0">
              <a:buNone/>
              <a:defRPr sz="900"/>
            </a:lvl8pPr>
            <a:lvl9pPr marL="365619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DE9-7370-4CF2-9EDA-B87204C4BBC3}" type="datetimeFigureOut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1155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DE9-7370-4CF2-9EDA-B87204C4BBC3}" type="datetimeFigureOut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40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53504" y="259510"/>
            <a:ext cx="2592467" cy="552914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76104" y="259510"/>
            <a:ext cx="7585366" cy="552914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99DE9-7370-4CF2-9EDA-B87204C4BBC3}" type="datetimeFigureOut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39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4315390"/>
              </p:ext>
            </p:extLst>
          </p:nvPr>
        </p:nvGraphicFramePr>
        <p:xfrm>
          <a:off x="2001" y="1507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3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001" y="1507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16934" y="139384"/>
            <a:ext cx="10162329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578"/>
            <a:ext cx="10907743" cy="4742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704" rIns="91404" bIns="45704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986" tIns="35986" rIns="35986" bIns="3598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3" y="1198861"/>
            <a:ext cx="10888210" cy="489894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853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20 апреля 2018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853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550"/>
            <a:ext cx="742377" cy="60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25595"/>
      </p:ext>
    </p:extLst>
  </p:cSld>
  <p:clrMapOvr>
    <a:masterClrMapping/>
  </p:clrMapOvr>
  <p:hf hdr="0" ft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6" y="2013055"/>
            <a:ext cx="9793764" cy="1389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099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757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1515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7273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3031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878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454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0304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6062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917005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5897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4"/>
            <a:ext cx="9793764" cy="1287034"/>
          </a:xfrm>
        </p:spPr>
        <p:txBody>
          <a:bodyPr anchor="t"/>
          <a:lstStyle>
            <a:lvl1pPr algn="l">
              <a:defRPr sz="5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1pPr>
            <a:lvl2pPr marL="575778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2pPr>
            <a:lvl3pPr marL="115155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3pPr>
            <a:lvl4pPr marL="17273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30310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287888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45466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03043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606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3149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104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512042"/>
            <a:ext cx="5088916" cy="4276616"/>
          </a:xfrm>
        </p:spPr>
        <p:txBody>
          <a:bodyPr/>
          <a:lstStyle>
            <a:lvl1pPr>
              <a:defRPr sz="3500"/>
            </a:lvl1pPr>
            <a:lvl2pPr>
              <a:defRPr sz="3000"/>
            </a:lvl2pPr>
            <a:lvl3pPr>
              <a:defRPr sz="25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76204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778" indent="0">
              <a:buNone/>
              <a:defRPr sz="2500" b="1"/>
            </a:lvl2pPr>
            <a:lvl3pPr marL="1151556" indent="0">
              <a:buNone/>
              <a:defRPr sz="2300" b="1"/>
            </a:lvl3pPr>
            <a:lvl4pPr marL="1727330" indent="0">
              <a:buNone/>
              <a:defRPr sz="2000" b="1"/>
            </a:lvl4pPr>
            <a:lvl5pPr marL="2303109" indent="0">
              <a:buNone/>
              <a:defRPr sz="2000" b="1"/>
            </a:lvl5pPr>
            <a:lvl6pPr marL="2878888" indent="0">
              <a:buNone/>
              <a:defRPr sz="2000" b="1"/>
            </a:lvl6pPr>
            <a:lvl7pPr marL="3454660" indent="0">
              <a:buNone/>
              <a:defRPr sz="2000" b="1"/>
            </a:lvl7pPr>
            <a:lvl8pPr marL="4030439" indent="0">
              <a:buNone/>
              <a:defRPr sz="2000" b="1"/>
            </a:lvl8pPr>
            <a:lvl9pPr marL="4606217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5"/>
            <a:ext cx="5090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66" y="1450540"/>
            <a:ext cx="5092917" cy="604516"/>
          </a:xfrm>
        </p:spPr>
        <p:txBody>
          <a:bodyPr anchor="b"/>
          <a:lstStyle>
            <a:lvl1pPr marL="0" indent="0">
              <a:buNone/>
              <a:defRPr sz="3000" b="1"/>
            </a:lvl1pPr>
            <a:lvl2pPr marL="575778" indent="0">
              <a:buNone/>
              <a:defRPr sz="2500" b="1"/>
            </a:lvl2pPr>
            <a:lvl3pPr marL="1151556" indent="0">
              <a:buNone/>
              <a:defRPr sz="2300" b="1"/>
            </a:lvl3pPr>
            <a:lvl4pPr marL="1727330" indent="0">
              <a:buNone/>
              <a:defRPr sz="2000" b="1"/>
            </a:lvl4pPr>
            <a:lvl5pPr marL="2303109" indent="0">
              <a:buNone/>
              <a:defRPr sz="2000" b="1"/>
            </a:lvl5pPr>
            <a:lvl6pPr marL="2878888" indent="0">
              <a:buNone/>
              <a:defRPr sz="2000" b="1"/>
            </a:lvl6pPr>
            <a:lvl7pPr marL="3454660" indent="0">
              <a:buNone/>
              <a:defRPr sz="2000" b="1"/>
            </a:lvl7pPr>
            <a:lvl8pPr marL="4030439" indent="0">
              <a:buNone/>
              <a:defRPr sz="2000" b="1"/>
            </a:lvl8pPr>
            <a:lvl9pPr marL="4606217" indent="0">
              <a:buNone/>
              <a:defRPr sz="20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66" y="2055055"/>
            <a:ext cx="5092917" cy="3733601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3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992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43048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25377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16" y="258006"/>
            <a:ext cx="3790683" cy="1098030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8"/>
            <a:ext cx="6441160" cy="5530650"/>
          </a:xfrm>
        </p:spPr>
        <p:txBody>
          <a:bodyPr/>
          <a:lstStyle>
            <a:lvl1pPr>
              <a:defRPr sz="4000"/>
            </a:lvl1pPr>
            <a:lvl2pPr>
              <a:defRPr sz="3500"/>
            </a:lvl2pPr>
            <a:lvl3pPr>
              <a:defRPr sz="30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16" y="1356038"/>
            <a:ext cx="3790683" cy="4432620"/>
          </a:xfrm>
        </p:spPr>
        <p:txBody>
          <a:bodyPr/>
          <a:lstStyle>
            <a:lvl1pPr marL="0" indent="0">
              <a:buNone/>
              <a:defRPr sz="1800"/>
            </a:lvl1pPr>
            <a:lvl2pPr marL="575778" indent="0">
              <a:buNone/>
              <a:defRPr sz="1500"/>
            </a:lvl2pPr>
            <a:lvl3pPr marL="1151556" indent="0">
              <a:buNone/>
              <a:defRPr sz="1300"/>
            </a:lvl3pPr>
            <a:lvl4pPr marL="1727330" indent="0">
              <a:buNone/>
              <a:defRPr sz="1100"/>
            </a:lvl4pPr>
            <a:lvl5pPr marL="2303109" indent="0">
              <a:buNone/>
              <a:defRPr sz="1100"/>
            </a:lvl5pPr>
            <a:lvl6pPr marL="2878888" indent="0">
              <a:buNone/>
              <a:defRPr sz="1100"/>
            </a:lvl6pPr>
            <a:lvl7pPr marL="3454660" indent="0">
              <a:buNone/>
              <a:defRPr sz="1100"/>
            </a:lvl7pPr>
            <a:lvl8pPr marL="4030439" indent="0">
              <a:buNone/>
              <a:defRPr sz="1100"/>
            </a:lvl8pPr>
            <a:lvl9pPr marL="460621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30670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6"/>
          </a:xfrm>
        </p:spPr>
        <p:txBody>
          <a:bodyPr anchor="b"/>
          <a:lstStyle>
            <a:lvl1pPr algn="l">
              <a:defRPr sz="2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5"/>
            <a:ext cx="6913245" cy="3888105"/>
          </a:xfrm>
        </p:spPr>
        <p:txBody>
          <a:bodyPr/>
          <a:lstStyle>
            <a:lvl1pPr marL="0" indent="0">
              <a:buNone/>
              <a:defRPr sz="4000"/>
            </a:lvl1pPr>
            <a:lvl2pPr marL="575778" indent="0">
              <a:buNone/>
              <a:defRPr sz="3500"/>
            </a:lvl2pPr>
            <a:lvl3pPr marL="1151556" indent="0">
              <a:buNone/>
              <a:defRPr sz="3000"/>
            </a:lvl3pPr>
            <a:lvl4pPr marL="1727330" indent="0">
              <a:buNone/>
              <a:defRPr sz="2500"/>
            </a:lvl4pPr>
            <a:lvl5pPr marL="2303109" indent="0">
              <a:buNone/>
              <a:defRPr sz="2500"/>
            </a:lvl5pPr>
            <a:lvl6pPr marL="2878888" indent="0">
              <a:buNone/>
              <a:defRPr sz="2500"/>
            </a:lvl6pPr>
            <a:lvl7pPr marL="3454660" indent="0">
              <a:buNone/>
              <a:defRPr sz="2500"/>
            </a:lvl7pPr>
            <a:lvl8pPr marL="4030439" indent="0">
              <a:buNone/>
              <a:defRPr sz="2500"/>
            </a:lvl8pPr>
            <a:lvl9pPr marL="4606217" indent="0">
              <a:buNone/>
              <a:defRPr sz="2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47"/>
            <a:ext cx="6913245" cy="760521"/>
          </a:xfrm>
        </p:spPr>
        <p:txBody>
          <a:bodyPr/>
          <a:lstStyle>
            <a:lvl1pPr marL="0" indent="0">
              <a:buNone/>
              <a:defRPr sz="1800"/>
            </a:lvl1pPr>
            <a:lvl2pPr marL="575778" indent="0">
              <a:buNone/>
              <a:defRPr sz="1500"/>
            </a:lvl2pPr>
            <a:lvl3pPr marL="1151556" indent="0">
              <a:buNone/>
              <a:defRPr sz="1300"/>
            </a:lvl3pPr>
            <a:lvl4pPr marL="1727330" indent="0">
              <a:buNone/>
              <a:defRPr sz="1100"/>
            </a:lvl4pPr>
            <a:lvl5pPr marL="2303109" indent="0">
              <a:buNone/>
              <a:defRPr sz="1100"/>
            </a:lvl5pPr>
            <a:lvl6pPr marL="2878888" indent="0">
              <a:buNone/>
              <a:defRPr sz="1100"/>
            </a:lvl6pPr>
            <a:lvl7pPr marL="3454660" indent="0">
              <a:buNone/>
              <a:defRPr sz="1100"/>
            </a:lvl7pPr>
            <a:lvl8pPr marL="4030439" indent="0">
              <a:buNone/>
              <a:defRPr sz="1100"/>
            </a:lvl8pPr>
            <a:lvl9pPr marL="4606217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36457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2543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4" y="140307"/>
            <a:ext cx="10162329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578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704" rIns="91404" bIns="45704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986" tIns="35986" rIns="35986" bIns="3598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853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20 апреля 2018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853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550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5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7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7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36284"/>
      </p:ext>
    </p:extLst>
  </p:cSld>
  <p:clrMapOvr>
    <a:masterClrMapping/>
  </p:clrMapOvr>
  <p:hf hdr="0" ftr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4" y="259508"/>
            <a:ext cx="2592467" cy="55291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4" y="259508"/>
            <a:ext cx="7585366" cy="55291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60639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074" y="277509"/>
            <a:ext cx="2110381" cy="1399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72139" y="2061056"/>
            <a:ext cx="10433879" cy="975026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72140" y="3103585"/>
            <a:ext cx="4716849" cy="613516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00079741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91DFC-F3C3-42C1-8022-31D1FAC97EB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0442" y="56830"/>
            <a:ext cx="645227" cy="795364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529" y="236525"/>
            <a:ext cx="1299721" cy="435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665700"/>
      </p:ext>
    </p:extLst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3"/>
            <a:ext cx="9793764" cy="128703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08993-5257-4547-BC16-413E1EB175A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6025226"/>
      </p:ext>
    </p:extLst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90107" y="1063529"/>
            <a:ext cx="5210938" cy="48646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993080" y="1063529"/>
            <a:ext cx="5212939" cy="486463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8A3D70-31E3-4665-AE1D-CDA2EC7B0334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0573625"/>
      </p:ext>
    </p:extLst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76104" y="2055056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5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853055" y="2055056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ABC2E5-2809-4E7F-B555-274B3BDBA6FE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32913"/>
      </p:ext>
    </p:extLst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6FC85-AF4B-4483-8254-953E7042541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682191"/>
      </p:ext>
    </p:extLst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604160-A331-4879-83D3-9E9AB0042257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0379175"/>
      </p:ext>
    </p:extLst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5" y="258007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05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AC614C-81C8-448F-9D7C-70B08166272B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7345804"/>
      </p:ext>
    </p:extLst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2"/>
            <a:ext cx="6913245" cy="53551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6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2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CDE56-C4E7-477C-97DC-01DE678B35E2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815623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07"/>
            <a:ext cx="10161200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578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704" rIns="91404" bIns="45704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986" tIns="35986" rIns="35986" bIns="3598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853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20 апреля 2018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853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550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5" y="1198861"/>
            <a:ext cx="5262635" cy="483090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7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7" y="1539065"/>
            <a:ext cx="5262635" cy="4490699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13765"/>
      </p:ext>
    </p:extLst>
  </p:cSld>
  <p:clrMapOvr>
    <a:masterClrMapping/>
  </p:clrMapOvr>
  <p:hf hdr="0" ftr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C950AD-A3FF-465F-B784-035D7B0D2368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22442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53541" y="0"/>
            <a:ext cx="2652478" cy="592816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0107" y="0"/>
            <a:ext cx="7771399" cy="592816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86F45-B19D-4B61-8C12-7CF09B240C81}" type="slidenum">
              <a:rPr lang="ru-RU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8034428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64157" y="2013055"/>
            <a:ext cx="9793764" cy="138903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28311" y="3672100"/>
            <a:ext cx="8065453" cy="165604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9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8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8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8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8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7500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321146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0164" y="4164115"/>
            <a:ext cx="9793764" cy="128703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0164" y="2746575"/>
            <a:ext cx="9793764" cy="1417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7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93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9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8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86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84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82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14716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7610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857055" y="1512041"/>
            <a:ext cx="5088916" cy="42766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88326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450540"/>
            <a:ext cx="5090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9" indent="0">
              <a:buNone/>
              <a:defRPr sz="2000" b="1"/>
            </a:lvl2pPr>
            <a:lvl3pPr marL="913960" indent="0">
              <a:buNone/>
              <a:defRPr sz="1800" b="1"/>
            </a:lvl3pPr>
            <a:lvl4pPr marL="1370937" indent="0">
              <a:buNone/>
              <a:defRPr sz="1600" b="1"/>
            </a:lvl4pPr>
            <a:lvl5pPr marL="1827910" indent="0">
              <a:buNone/>
              <a:defRPr sz="1600" b="1"/>
            </a:lvl5pPr>
            <a:lvl6pPr marL="2284889" indent="0">
              <a:buNone/>
              <a:defRPr sz="1600" b="1"/>
            </a:lvl6pPr>
            <a:lvl7pPr marL="2741868" indent="0">
              <a:buNone/>
              <a:defRPr sz="1600" b="1"/>
            </a:lvl7pPr>
            <a:lvl8pPr marL="3198846" indent="0">
              <a:buNone/>
              <a:defRPr sz="1600" b="1"/>
            </a:lvl8pPr>
            <a:lvl9pPr marL="36558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76104" y="2055059"/>
            <a:ext cx="5090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853065" y="1450540"/>
            <a:ext cx="5092917" cy="6045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79" indent="0">
              <a:buNone/>
              <a:defRPr sz="2000" b="1"/>
            </a:lvl2pPr>
            <a:lvl3pPr marL="913960" indent="0">
              <a:buNone/>
              <a:defRPr sz="1800" b="1"/>
            </a:lvl3pPr>
            <a:lvl4pPr marL="1370937" indent="0">
              <a:buNone/>
              <a:defRPr sz="1600" b="1"/>
            </a:lvl4pPr>
            <a:lvl5pPr marL="1827910" indent="0">
              <a:buNone/>
              <a:defRPr sz="1600" b="1"/>
            </a:lvl5pPr>
            <a:lvl6pPr marL="2284889" indent="0">
              <a:buNone/>
              <a:defRPr sz="1600" b="1"/>
            </a:lvl6pPr>
            <a:lvl7pPr marL="2741868" indent="0">
              <a:buNone/>
              <a:defRPr sz="1600" b="1"/>
            </a:lvl7pPr>
            <a:lvl8pPr marL="3198846" indent="0">
              <a:buNone/>
              <a:defRPr sz="1600" b="1"/>
            </a:lvl8pPr>
            <a:lvl9pPr marL="365582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853065" y="2055059"/>
            <a:ext cx="5092917" cy="37336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14159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42771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213328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16" y="258006"/>
            <a:ext cx="3790683" cy="10980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04811" y="258007"/>
            <a:ext cx="6441160" cy="55306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6116" y="1356037"/>
            <a:ext cx="3790683" cy="4432620"/>
          </a:xfrm>
        </p:spPr>
        <p:txBody>
          <a:bodyPr/>
          <a:lstStyle>
            <a:lvl1pPr marL="0" indent="0">
              <a:buNone/>
              <a:defRPr sz="1400"/>
            </a:lvl1pPr>
            <a:lvl2pPr marL="456979" indent="0">
              <a:buNone/>
              <a:defRPr sz="1300"/>
            </a:lvl2pPr>
            <a:lvl3pPr marL="913960" indent="0">
              <a:buNone/>
              <a:defRPr sz="1000"/>
            </a:lvl3pPr>
            <a:lvl4pPr marL="1370937" indent="0">
              <a:buNone/>
              <a:defRPr sz="900"/>
            </a:lvl4pPr>
            <a:lvl5pPr marL="1827910" indent="0">
              <a:buNone/>
              <a:defRPr sz="900"/>
            </a:lvl5pPr>
            <a:lvl6pPr marL="2284889" indent="0">
              <a:buNone/>
              <a:defRPr sz="900"/>
            </a:lvl6pPr>
            <a:lvl7pPr marL="2741868" indent="0">
              <a:buNone/>
              <a:defRPr sz="900"/>
            </a:lvl7pPr>
            <a:lvl8pPr marL="3198846" indent="0">
              <a:buNone/>
              <a:defRPr sz="900"/>
            </a:lvl8pPr>
            <a:lvl9pPr marL="365582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104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07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578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704" rIns="91404" bIns="45704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986" tIns="35986" rIns="35986" bIns="3598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853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20 апреля 2018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853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550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5" y="1539065"/>
            <a:ext cx="5262635" cy="4490699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7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7" y="1539065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5942507" y="3661948"/>
            <a:ext cx="5262635" cy="31825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5942507" y="3988537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24158"/>
      </p:ext>
    </p:extLst>
  </p:cSld>
  <p:clrMapOvr>
    <a:masterClrMapping/>
  </p:clrMapOvr>
  <p:hf hdr="0" ftr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58407" y="4536124"/>
            <a:ext cx="6913245" cy="535516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58407" y="579019"/>
            <a:ext cx="6913245" cy="3888105"/>
          </a:xfrm>
        </p:spPr>
        <p:txBody>
          <a:bodyPr/>
          <a:lstStyle>
            <a:lvl1pPr marL="0" indent="0">
              <a:buNone/>
              <a:defRPr sz="3200"/>
            </a:lvl1pPr>
            <a:lvl2pPr marL="456979" indent="0">
              <a:buNone/>
              <a:defRPr sz="2800"/>
            </a:lvl2pPr>
            <a:lvl3pPr marL="913960" indent="0">
              <a:buNone/>
              <a:defRPr sz="2400"/>
            </a:lvl3pPr>
            <a:lvl4pPr marL="1370937" indent="0">
              <a:buNone/>
              <a:defRPr sz="2000"/>
            </a:lvl4pPr>
            <a:lvl5pPr marL="1827910" indent="0">
              <a:buNone/>
              <a:defRPr sz="2000"/>
            </a:lvl5pPr>
            <a:lvl6pPr marL="2284889" indent="0">
              <a:buNone/>
              <a:defRPr sz="2000"/>
            </a:lvl6pPr>
            <a:lvl7pPr marL="2741868" indent="0">
              <a:buNone/>
              <a:defRPr sz="2000"/>
            </a:lvl7pPr>
            <a:lvl8pPr marL="3198846" indent="0">
              <a:buNone/>
              <a:defRPr sz="2000"/>
            </a:lvl8pPr>
            <a:lvl9pPr marL="3655824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258407" y="5071637"/>
            <a:ext cx="6913245" cy="760519"/>
          </a:xfrm>
        </p:spPr>
        <p:txBody>
          <a:bodyPr/>
          <a:lstStyle>
            <a:lvl1pPr marL="0" indent="0">
              <a:buNone/>
              <a:defRPr sz="1400"/>
            </a:lvl1pPr>
            <a:lvl2pPr marL="456979" indent="0">
              <a:buNone/>
              <a:defRPr sz="1300"/>
            </a:lvl2pPr>
            <a:lvl3pPr marL="913960" indent="0">
              <a:buNone/>
              <a:defRPr sz="1000"/>
            </a:lvl3pPr>
            <a:lvl4pPr marL="1370937" indent="0">
              <a:buNone/>
              <a:defRPr sz="900"/>
            </a:lvl4pPr>
            <a:lvl5pPr marL="1827910" indent="0">
              <a:buNone/>
              <a:defRPr sz="900"/>
            </a:lvl5pPr>
            <a:lvl6pPr marL="2284889" indent="0">
              <a:buNone/>
              <a:defRPr sz="900"/>
            </a:lvl6pPr>
            <a:lvl7pPr marL="2741868" indent="0">
              <a:buNone/>
              <a:defRPr sz="900"/>
            </a:lvl7pPr>
            <a:lvl8pPr marL="3198846" indent="0">
              <a:buNone/>
              <a:defRPr sz="900"/>
            </a:lvl8pPr>
            <a:lvl9pPr marL="365582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276345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448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353504" y="259510"/>
            <a:ext cx="2592467" cy="552914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76105" y="259510"/>
            <a:ext cx="7585366" cy="552914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6653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07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578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704" rIns="91404" bIns="45704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986" tIns="35986" rIns="35986" bIns="3598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853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20 апреля 2018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853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550"/>
            <a:ext cx="742377" cy="609275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1694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16945" y="1539065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45" y="3661948"/>
            <a:ext cx="5262635" cy="318255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45" y="3988537"/>
            <a:ext cx="5262635" cy="2041227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593344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5933445" y="1539065"/>
            <a:ext cx="5262635" cy="4490699"/>
          </a:xfr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18907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07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578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704" rIns="91404" bIns="45704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986" tIns="35986" rIns="35986" bIns="3598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853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20 апреля 2018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853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550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5" y="1539065"/>
            <a:ext cx="5262635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5942507" y="1198861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5942507" y="1539065"/>
            <a:ext cx="5262635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5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5" y="4049799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5942507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942507" y="4049799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05177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07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578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704" rIns="91404" bIns="45704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986" tIns="35986" rIns="35986" bIns="3598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5" y="1198861"/>
            <a:ext cx="1088760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853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20 апреля 2018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853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550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3" y="1539065"/>
            <a:ext cx="10878532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5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5" y="4049799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5942507" y="3709593"/>
            <a:ext cx="5262635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5942507" y="4049799"/>
            <a:ext cx="5262635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7820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16933" y="140307"/>
            <a:ext cx="10160954" cy="40691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9" name="Rectangle 8"/>
          <p:cNvSpPr/>
          <p:nvPr userDrawn="1"/>
        </p:nvSpPr>
        <p:spPr>
          <a:xfrm>
            <a:off x="297399" y="63578"/>
            <a:ext cx="10907743" cy="474259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4" tIns="45704" rIns="91404" bIns="45704" rtlCol="0" anchor="ctr"/>
          <a:lstStyle/>
          <a:p>
            <a:pPr algn="ctr"/>
            <a:endParaRPr lang="ru-RU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390010" y="111205"/>
            <a:ext cx="2720216" cy="402526"/>
          </a:xfrm>
          <a:prstGeom prst="rect">
            <a:avLst/>
          </a:prstGeom>
          <a:noFill/>
        </p:spPr>
        <p:txBody>
          <a:bodyPr wrap="none" lIns="0" tIns="45704" rIns="91404" bIns="45704" rtlCol="0">
            <a:spAutoFit/>
          </a:bodyPr>
          <a:lstStyle/>
          <a:p>
            <a:r>
              <a:rPr lang="ru-RU" sz="10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7870" y="675049"/>
            <a:ext cx="10897272" cy="414958"/>
          </a:xfrm>
        </p:spPr>
        <p:txBody>
          <a:bodyPr lIns="35986" tIns="35986" rIns="35986" bIns="35986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6933" y="1198861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16935" y="6165853"/>
            <a:ext cx="2040335" cy="204121"/>
          </a:xfr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20 апреля 2018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62646" y="6165853"/>
            <a:ext cx="1542496" cy="185327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3234" y="66550"/>
            <a:ext cx="742377" cy="609275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16933" y="1539065"/>
            <a:ext cx="3538668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16933" y="3709593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16933" y="4049799"/>
            <a:ext cx="3538668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7666474" y="1198861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7666474" y="1539065"/>
            <a:ext cx="3538668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7666474" y="3709593"/>
            <a:ext cx="3538668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7666474" y="4049799"/>
            <a:ext cx="3538668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3946336" y="1198861"/>
            <a:ext cx="3629403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3946336" y="1539065"/>
            <a:ext cx="3629403" cy="210926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3946336" y="3709593"/>
            <a:ext cx="3629403" cy="340204"/>
          </a:xfrm>
          <a:solidFill>
            <a:schemeClr val="accent3">
              <a:lumMod val="20000"/>
              <a:lumOff val="80000"/>
            </a:schemeClr>
          </a:solidFill>
        </p:spPr>
        <p:txBody>
          <a:bodyPr lIns="35986" tIns="35986" rIns="0" bIns="35986" anchor="ctr">
            <a:noAutofit/>
          </a:bodyPr>
          <a:lstStyle>
            <a:lvl1pPr marL="0" indent="0">
              <a:buNone/>
              <a:defRPr sz="1000" b="1">
                <a:solidFill>
                  <a:schemeClr val="tx2"/>
                </a:solidFill>
              </a:defRPr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3946336" y="4049799"/>
            <a:ext cx="3629403" cy="2048007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300"/>
            </a:lvl4pPr>
            <a:lvl5pPr>
              <a:defRPr sz="13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44614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vmlDrawing" Target="../drawings/vmlDrawing1.v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image" Target="../media/image6.jpeg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2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5" Type="http://schemas.openxmlformats.org/officeDocument/2006/relationships/image" Target="../media/image9.png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2"/>
            </p:custDataLst>
            <p:extLst>
              <p:ext uri="{D42A27DB-BD31-4B8C-83A1-F6EECF244321}">
                <p14:modId xmlns:p14="http://schemas.microsoft.com/office/powerpoint/2010/main" val="2355138256"/>
              </p:ext>
            </p:extLst>
          </p:nvPr>
        </p:nvGraphicFramePr>
        <p:xfrm>
          <a:off x="2001" y="1507"/>
          <a:ext cx="2000" cy="150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9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001" y="1507"/>
                        <a:ext cx="2000" cy="150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91404" tIns="45704" rIns="91404" bIns="45704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76104" y="1512041"/>
            <a:ext cx="10369868" cy="4276616"/>
          </a:xfrm>
          <a:prstGeom prst="rect">
            <a:avLst/>
          </a:prstGeom>
        </p:spPr>
        <p:txBody>
          <a:bodyPr vert="horz" lIns="91404" tIns="45704" rIns="91404" bIns="4570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6104" y="6006166"/>
            <a:ext cx="2688484" cy="345008"/>
          </a:xfrm>
          <a:prstGeom prst="rect">
            <a:avLst/>
          </a:prstGeom>
        </p:spPr>
        <p:txBody>
          <a:bodyPr vert="horz" lIns="91404" tIns="45704" rIns="91404" bIns="4570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9DE9-7370-4CF2-9EDA-B87204C4BBC3}" type="datetimeFigureOut">
              <a:rPr lang="ru-RU" smtClean="0"/>
              <a:pPr/>
              <a:t>20.04.2018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36709" y="6006166"/>
            <a:ext cx="3648657" cy="345008"/>
          </a:xfrm>
          <a:prstGeom prst="rect">
            <a:avLst/>
          </a:prstGeom>
        </p:spPr>
        <p:txBody>
          <a:bodyPr vert="horz" lIns="91404" tIns="45704" rIns="91404" bIns="4570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57487" y="6006166"/>
            <a:ext cx="2688484" cy="345008"/>
          </a:xfrm>
          <a:prstGeom prst="rect">
            <a:avLst/>
          </a:prstGeom>
        </p:spPr>
        <p:txBody>
          <a:bodyPr vert="horz" lIns="91404" tIns="45704" rIns="91404" bIns="4570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66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2" r:id="rId5"/>
    <p:sldLayoutId id="2147483666" r:id="rId6"/>
    <p:sldLayoutId id="2147483661" r:id="rId7"/>
    <p:sldLayoutId id="2147483665" r:id="rId8"/>
    <p:sldLayoutId id="2147483663" r:id="rId9"/>
    <p:sldLayoutId id="2147483667" r:id="rId10"/>
    <p:sldLayoutId id="2147483651" r:id="rId11"/>
    <p:sldLayoutId id="2147483652" r:id="rId12"/>
    <p:sldLayoutId id="2147483653" r:id="rId13"/>
    <p:sldLayoutId id="2147483654" r:id="rId14"/>
    <p:sldLayoutId id="2147483655" r:id="rId15"/>
    <p:sldLayoutId id="2147483656" r:id="rId16"/>
    <p:sldLayoutId id="2147483657" r:id="rId17"/>
    <p:sldLayoutId id="2147483658" r:id="rId18"/>
    <p:sldLayoutId id="2147483659" r:id="rId19"/>
  </p:sldLayoutIdLst>
  <p:txStyles>
    <p:titleStyle>
      <a:lvl1pPr algn="ctr" defTabSz="914052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769" indent="-342769" algn="l" defTabSz="914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664" indent="-285639" algn="l" defTabSz="914052" rtl="0" eaLnBrk="1" latinLnBrk="0" hangingPunct="1">
        <a:spcBef>
          <a:spcPct val="20000"/>
        </a:spcBef>
        <a:buClr>
          <a:schemeClr val="tx2">
            <a:lumMod val="75000"/>
            <a:lumOff val="25000"/>
          </a:schemeClr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562" indent="-228510" algn="l" defTabSz="914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3842" indent="-342769" algn="l" defTabSz="914052" rtl="0" eaLnBrk="1" latinLnBrk="0" hangingPunct="1">
        <a:spcBef>
          <a:spcPct val="20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614" indent="-228510" algn="l" defTabSz="914052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640" indent="-228510" algn="l" defTabSz="914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58" indent="-228510" algn="l" defTabSz="914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84" indent="-228510" algn="l" defTabSz="914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709" indent="-228510" algn="l" defTabSz="914052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26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5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78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97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123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148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72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94" algn="l" defTabSz="9140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0"/>
            <a:duotone>
              <a:schemeClr val="accent2">
                <a:shade val="45000"/>
                <a:satMod val="135000"/>
              </a:schemeClr>
              <a:prstClr val="white"/>
            </a:duotone>
            <a:lum/>
            <a:extLst/>
          </a:blip>
          <a:srcRect/>
          <a:stretch>
            <a:fillRect l="10000" r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04" y="259508"/>
            <a:ext cx="10369868" cy="1080029"/>
          </a:xfrm>
          <a:prstGeom prst="rect">
            <a:avLst/>
          </a:prstGeom>
        </p:spPr>
        <p:txBody>
          <a:bodyPr vert="horz" lIns="115154" tIns="57577" rIns="115154" bIns="57577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04" y="1512042"/>
            <a:ext cx="10369868" cy="4276616"/>
          </a:xfrm>
          <a:prstGeom prst="rect">
            <a:avLst/>
          </a:prstGeom>
        </p:spPr>
        <p:txBody>
          <a:bodyPr vert="horz" lIns="115154" tIns="57577" rIns="115154" bIns="57577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3"/>
            <a:ext cx="2688484" cy="345010"/>
          </a:xfrm>
          <a:prstGeom prst="rect">
            <a:avLst/>
          </a:prstGeom>
        </p:spPr>
        <p:txBody>
          <a:bodyPr vert="horz" lIns="115154" tIns="57577" rIns="115154" bIns="57577" rtlCol="0" anchor="ctr"/>
          <a:lstStyle>
            <a:lvl1pPr algn="l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51556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51556"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09" y="6006163"/>
            <a:ext cx="3648657" cy="345010"/>
          </a:xfrm>
          <a:prstGeom prst="rect">
            <a:avLst/>
          </a:prstGeom>
        </p:spPr>
        <p:txBody>
          <a:bodyPr vert="horz" lIns="115154" tIns="57577" rIns="115154" bIns="57577" rtlCol="0" anchor="ctr"/>
          <a:lstStyle>
            <a:lvl1pPr algn="ct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51556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3"/>
            <a:ext cx="2688484" cy="345010"/>
          </a:xfrm>
          <a:prstGeom prst="rect">
            <a:avLst/>
          </a:prstGeom>
        </p:spPr>
        <p:txBody>
          <a:bodyPr vert="horz" lIns="115154" tIns="57577" rIns="115154" bIns="57577" rtlCol="0" anchor="ctr"/>
          <a:lstStyle>
            <a:lvl1pPr algn="r">
              <a:defRPr sz="15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151556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1151556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010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algn="ctr" defTabSz="1151556" rtl="0" eaLnBrk="1" latinLnBrk="0" hangingPunct="1">
        <a:spcBef>
          <a:spcPct val="0"/>
        </a:spcBef>
        <a:buNone/>
        <a:defRPr sz="5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31832" indent="-431832" algn="l" defTabSz="1151556" rtl="0" eaLnBrk="1" latinLnBrk="0" hangingPunct="1">
        <a:spcBef>
          <a:spcPct val="20000"/>
        </a:spcBef>
        <a:buFont typeface="Arial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1pPr>
      <a:lvl2pPr marL="935639" indent="-359859" algn="l" defTabSz="1151556" rtl="0" eaLnBrk="1" latinLnBrk="0" hangingPunct="1">
        <a:spcBef>
          <a:spcPct val="20000"/>
        </a:spcBef>
        <a:buFont typeface="Arial" pitchFamily="34" charset="0"/>
        <a:buChar char="–"/>
        <a:defRPr sz="3500" kern="1200">
          <a:solidFill>
            <a:schemeClr val="tx1"/>
          </a:solidFill>
          <a:latin typeface="+mn-lt"/>
          <a:ea typeface="+mn-ea"/>
          <a:cs typeface="+mn-cs"/>
        </a:defRPr>
      </a:lvl2pPr>
      <a:lvl3pPr marL="1439444" indent="-287886" algn="l" defTabSz="115155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015220" indent="-287886" algn="l" defTabSz="1151556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4pPr>
      <a:lvl5pPr marL="2591000" indent="-287886" algn="l" defTabSz="1151556" rtl="0" eaLnBrk="1" latinLnBrk="0" hangingPunct="1">
        <a:spcBef>
          <a:spcPct val="20000"/>
        </a:spcBef>
        <a:buFont typeface="Arial" pitchFamily="34" charset="0"/>
        <a:buChar char="»"/>
        <a:defRPr sz="2500" kern="1200">
          <a:solidFill>
            <a:schemeClr val="tx1"/>
          </a:solidFill>
          <a:latin typeface="+mn-lt"/>
          <a:ea typeface="+mn-ea"/>
          <a:cs typeface="+mn-cs"/>
        </a:defRPr>
      </a:lvl5pPr>
      <a:lvl6pPr marL="3166773" indent="-287886" algn="l" defTabSz="115155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6pPr>
      <a:lvl7pPr marL="3742553" indent="-287886" algn="l" defTabSz="115155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7pPr>
      <a:lvl8pPr marL="4318331" indent="-287886" algn="l" defTabSz="115155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8pPr>
      <a:lvl9pPr marL="4894105" indent="-287886" algn="l" defTabSz="1151556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1515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1pPr>
      <a:lvl2pPr marL="575778" algn="l" defTabSz="11515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1151556" algn="l" defTabSz="11515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727330" algn="l" defTabSz="11515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03109" algn="l" defTabSz="11515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78888" algn="l" defTabSz="11515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454660" algn="l" defTabSz="11515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4030439" algn="l" defTabSz="11515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606217" algn="l" defTabSz="1151556" rtl="0" eaLnBrk="1" latinLnBrk="0" hangingPunct="1"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407875" y="6093165"/>
            <a:ext cx="790142" cy="357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  <a:latin typeface="Arial" charset="0"/>
                <a:cs typeface="+mn-cs"/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  <a:defRPr/>
            </a:pPr>
            <a:fld id="{3F385F46-FE36-43E0-8AEF-AC9950742405}" type="slidenum">
              <a:rPr lang="ru-RU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90107" y="1063529"/>
            <a:ext cx="10615911" cy="48646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90107" y="0"/>
            <a:ext cx="9617732" cy="909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087817" y="100503"/>
            <a:ext cx="1118201" cy="742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49618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113" y="259509"/>
            <a:ext cx="10369869" cy="1080029"/>
          </a:xfrm>
          <a:prstGeom prst="rect">
            <a:avLst/>
          </a:prstGeom>
        </p:spPr>
        <p:txBody>
          <a:bodyPr vert="horz" lIns="91410" tIns="45704" rIns="91410" bIns="45704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76113" y="1512041"/>
            <a:ext cx="10369869" cy="4276616"/>
          </a:xfrm>
          <a:prstGeom prst="rect">
            <a:avLst/>
          </a:prstGeom>
        </p:spPr>
        <p:txBody>
          <a:bodyPr vert="horz" lIns="91410" tIns="45704" rIns="91410" bIns="45704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76104" y="6006166"/>
            <a:ext cx="2688484" cy="345008"/>
          </a:xfrm>
          <a:prstGeom prst="rect">
            <a:avLst/>
          </a:prstGeom>
        </p:spPr>
        <p:txBody>
          <a:bodyPr vert="horz" lIns="91410" tIns="45704" rIns="91410" bIns="45704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48"/>
            <a:fld id="{C2AD0B90-7BA7-42C9-9D0C-CEE48A23A1C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48"/>
              <a:t>20.04.2018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936709" y="6006166"/>
            <a:ext cx="3648657" cy="345008"/>
          </a:xfrm>
          <a:prstGeom prst="rect">
            <a:avLst/>
          </a:prstGeom>
        </p:spPr>
        <p:txBody>
          <a:bodyPr vert="horz" lIns="91410" tIns="45704" rIns="91410" bIns="45704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48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257487" y="6006166"/>
            <a:ext cx="2688484" cy="345008"/>
          </a:xfrm>
          <a:prstGeom prst="rect">
            <a:avLst/>
          </a:prstGeom>
        </p:spPr>
        <p:txBody>
          <a:bodyPr vert="horz" lIns="91410" tIns="45704" rIns="91410" bIns="45704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048"/>
            <a:fld id="{92AE4986-26E7-493E-9201-98BF02AD8B2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914048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627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0" r:id="rId1"/>
    <p:sldLayoutId id="2147483751" r:id="rId2"/>
    <p:sldLayoutId id="2147483752" r:id="rId3"/>
    <p:sldLayoutId id="2147483753" r:id="rId4"/>
    <p:sldLayoutId id="2147483754" r:id="rId5"/>
    <p:sldLayoutId id="2147483755" r:id="rId6"/>
    <p:sldLayoutId id="2147483756" r:id="rId7"/>
    <p:sldLayoutId id="2147483757" r:id="rId8"/>
    <p:sldLayoutId id="2147483758" r:id="rId9"/>
    <p:sldLayoutId id="2147483759" r:id="rId10"/>
    <p:sldLayoutId id="2147483760" r:id="rId11"/>
  </p:sldLayoutIdLst>
  <p:txStyles>
    <p:titleStyle>
      <a:lvl1pPr algn="ctr" defTabSz="91396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33" indent="-342733" algn="l" defTabSz="91396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89" indent="-285609" algn="l" defTabSz="91396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446" indent="-228491" algn="l" defTabSz="91396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424" indent="-228491" algn="l" defTabSz="91396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403" indent="-228491" algn="l" defTabSz="91396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382" indent="-228491" algn="l" defTabSz="9139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356" indent="-228491" algn="l" defTabSz="9139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335" indent="-228491" algn="l" defTabSz="9139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312" indent="-228491" algn="l" defTabSz="91396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79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6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937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910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889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868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846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824" algn="l" defTabSz="91396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6.xml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12" Type="http://schemas.microsoft.com/office/2007/relationships/diagramDrawing" Target="../diagrams/drawing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5.xml"/><Relationship Id="rId11" Type="http://schemas.openxmlformats.org/officeDocument/2006/relationships/diagramColors" Target="../diagrams/colors6.xml"/><Relationship Id="rId5" Type="http://schemas.openxmlformats.org/officeDocument/2006/relationships/diagramQuickStyle" Target="../diagrams/quickStyle5.xml"/><Relationship Id="rId10" Type="http://schemas.openxmlformats.org/officeDocument/2006/relationships/diagramQuickStyle" Target="../diagrams/quickStyle6.xml"/><Relationship Id="rId4" Type="http://schemas.openxmlformats.org/officeDocument/2006/relationships/diagramLayout" Target="../diagrams/layout5.xml"/><Relationship Id="rId9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8.xml"/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12" Type="http://schemas.microsoft.com/office/2007/relationships/diagramDrawing" Target="../diagrams/drawing8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7.xml"/><Relationship Id="rId11" Type="http://schemas.openxmlformats.org/officeDocument/2006/relationships/diagramColors" Target="../diagrams/colors8.xml"/><Relationship Id="rId5" Type="http://schemas.openxmlformats.org/officeDocument/2006/relationships/diagramQuickStyle" Target="../diagrams/quickStyle7.xml"/><Relationship Id="rId10" Type="http://schemas.openxmlformats.org/officeDocument/2006/relationships/diagramQuickStyle" Target="../diagrams/quickStyle8.xml"/><Relationship Id="rId4" Type="http://schemas.openxmlformats.org/officeDocument/2006/relationships/diagramLayout" Target="../diagrams/layout7.xml"/><Relationship Id="rId9" Type="http://schemas.openxmlformats.org/officeDocument/2006/relationships/diagramLayout" Target="../diagrams/layout8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0.xml"/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12" Type="http://schemas.microsoft.com/office/2007/relationships/diagramDrawing" Target="../diagrams/drawing10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9.xml"/><Relationship Id="rId11" Type="http://schemas.openxmlformats.org/officeDocument/2006/relationships/diagramColors" Target="../diagrams/colors10.xml"/><Relationship Id="rId5" Type="http://schemas.openxmlformats.org/officeDocument/2006/relationships/diagramQuickStyle" Target="../diagrams/quickStyle9.xml"/><Relationship Id="rId10" Type="http://schemas.openxmlformats.org/officeDocument/2006/relationships/diagramQuickStyle" Target="../diagrams/quickStyle10.xml"/><Relationship Id="rId4" Type="http://schemas.openxmlformats.org/officeDocument/2006/relationships/diagramLayout" Target="../diagrams/layout9.xml"/><Relationship Id="rId9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12" Type="http://schemas.microsoft.com/office/2007/relationships/diagramDrawing" Target="../diagrams/drawing12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1.xml"/><Relationship Id="rId11" Type="http://schemas.openxmlformats.org/officeDocument/2006/relationships/diagramColors" Target="../diagrams/colors12.xml"/><Relationship Id="rId5" Type="http://schemas.openxmlformats.org/officeDocument/2006/relationships/diagramQuickStyle" Target="../diagrams/quickStyle11.xml"/><Relationship Id="rId10" Type="http://schemas.openxmlformats.org/officeDocument/2006/relationships/diagramQuickStyle" Target="../diagrams/quickStyle12.xml"/><Relationship Id="rId4" Type="http://schemas.openxmlformats.org/officeDocument/2006/relationships/diagramLayout" Target="../diagrams/layout11.xml"/><Relationship Id="rId9" Type="http://schemas.openxmlformats.org/officeDocument/2006/relationships/diagramLayout" Target="../diagrams/layout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4.xml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12" Type="http://schemas.microsoft.com/office/2007/relationships/diagramDrawing" Target="../diagrams/drawing1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3.xml"/><Relationship Id="rId11" Type="http://schemas.openxmlformats.org/officeDocument/2006/relationships/diagramColors" Target="../diagrams/colors14.xml"/><Relationship Id="rId5" Type="http://schemas.openxmlformats.org/officeDocument/2006/relationships/diagramQuickStyle" Target="../diagrams/quickStyle13.xml"/><Relationship Id="rId10" Type="http://schemas.openxmlformats.org/officeDocument/2006/relationships/diagramQuickStyle" Target="../diagrams/quickStyle14.xml"/><Relationship Id="rId4" Type="http://schemas.openxmlformats.org/officeDocument/2006/relationships/diagramLayout" Target="../diagrams/layout13.xml"/><Relationship Id="rId9" Type="http://schemas.openxmlformats.org/officeDocument/2006/relationships/diagramLayout" Target="../diagrams/layout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6.xml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12" Type="http://schemas.microsoft.com/office/2007/relationships/diagramDrawing" Target="../diagrams/drawing16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Relationship Id="rId6" Type="http://schemas.openxmlformats.org/officeDocument/2006/relationships/diagramColors" Target="../diagrams/colors15.xml"/><Relationship Id="rId11" Type="http://schemas.openxmlformats.org/officeDocument/2006/relationships/diagramColors" Target="../diagrams/colors16.xml"/><Relationship Id="rId5" Type="http://schemas.openxmlformats.org/officeDocument/2006/relationships/diagramQuickStyle" Target="../diagrams/quickStyle15.xml"/><Relationship Id="rId10" Type="http://schemas.openxmlformats.org/officeDocument/2006/relationships/diagramQuickStyle" Target="../diagrams/quickStyle16.xml"/><Relationship Id="rId4" Type="http://schemas.openxmlformats.org/officeDocument/2006/relationships/diagramLayout" Target="../diagrams/layout15.xml"/><Relationship Id="rId9" Type="http://schemas.openxmlformats.org/officeDocument/2006/relationships/diagramLayout" Target="../diagrams/layout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0.png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19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1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9" Type="http://schemas.openxmlformats.org/officeDocument/2006/relationships/image" Target="../media/image2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9.jpeg"/><Relationship Id="rId7" Type="http://schemas.openxmlformats.org/officeDocument/2006/relationships/image" Target="../media/image3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Relationship Id="rId6" Type="http://schemas.openxmlformats.org/officeDocument/2006/relationships/image" Target="../media/image30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7" y="446"/>
            <a:ext cx="11506199" cy="6476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131636" y="2256969"/>
            <a:ext cx="8712968" cy="1631190"/>
          </a:xfrm>
          <a:prstGeom prst="rect">
            <a:avLst/>
          </a:prstGeom>
        </p:spPr>
        <p:txBody>
          <a:bodyPr wrap="square" lIns="91416" tIns="45707" rIns="91416" bIns="45707">
            <a:spAutoFit/>
          </a:bodyPr>
          <a:lstStyle/>
          <a:p>
            <a:pPr algn="ctr"/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Региональная программа </a:t>
            </a:r>
          </a:p>
          <a:p>
            <a:pPr algn="ctr"/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повышения квалификации</a:t>
            </a:r>
          </a:p>
          <a:p>
            <a:pPr algn="ctr">
              <a:spcBef>
                <a:spcPts val="1200"/>
              </a:spcBef>
            </a:pPr>
            <a:r>
              <a:rPr lang="ru-RU" sz="3000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«БЕРЕЖЛИВОЕ ПРОИЗВОДСТВО»</a:t>
            </a:r>
            <a:endParaRPr lang="ru-RU" sz="30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5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-1"/>
            <a:ext cx="115223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648469" y="1295871"/>
            <a:ext cx="10343798" cy="4694822"/>
            <a:chOff x="0" y="0"/>
            <a:chExt cx="5661533" cy="3408883"/>
          </a:xfrm>
        </p:grpSpPr>
        <p:sp>
          <p:nvSpPr>
            <p:cNvPr id="5" name="Скругленный прямоугольник 4"/>
            <p:cNvSpPr/>
            <p:nvPr/>
          </p:nvSpPr>
          <p:spPr>
            <a:xfrm>
              <a:off x="1711757" y="0"/>
              <a:ext cx="2542540" cy="475488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800">
                  <a:effectLst/>
                  <a:latin typeface="Times New Roman"/>
                  <a:ea typeface="Times New Roman"/>
                </a:rPr>
                <a:t>Структура программы</a:t>
              </a:r>
            </a:p>
          </p:txBody>
        </p:sp>
        <p:sp>
          <p:nvSpPr>
            <p:cNvPr id="6" name="Скругленный прямоугольник 5"/>
            <p:cNvSpPr/>
            <p:nvPr/>
          </p:nvSpPr>
          <p:spPr>
            <a:xfrm>
              <a:off x="0" y="848563"/>
              <a:ext cx="1711757" cy="475488"/>
            </a:xfrm>
            <a:prstGeom prst="round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dirty="0">
                  <a:effectLst/>
                  <a:latin typeface="Times New Roman"/>
                  <a:ea typeface="Times New Roman"/>
                </a:rPr>
                <a:t>Раздел 1. Вступительная часть</a:t>
              </a: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1868417" y="1098440"/>
              <a:ext cx="1711325" cy="73152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dirty="0">
                  <a:effectLst/>
                  <a:latin typeface="Times New Roman"/>
                  <a:ea typeface="Times New Roman"/>
                </a:rPr>
                <a:t>Раздел 2. Основная часть (общие дисциплины)</a:t>
              </a:r>
            </a:p>
          </p:txBody>
        </p:sp>
        <p:sp>
          <p:nvSpPr>
            <p:cNvPr id="8" name="Скругленный прямоугольник 7"/>
            <p:cNvSpPr/>
            <p:nvPr/>
          </p:nvSpPr>
          <p:spPr>
            <a:xfrm>
              <a:off x="3950208" y="1516253"/>
              <a:ext cx="1711325" cy="73152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dirty="0">
                  <a:effectLst/>
                  <a:latin typeface="Times New Roman"/>
                  <a:ea typeface="Times New Roman"/>
                </a:rPr>
                <a:t>Раздел 3. Вариативная часть (бережливое производство)</a:t>
              </a:r>
            </a:p>
          </p:txBody>
        </p:sp>
        <p:sp>
          <p:nvSpPr>
            <p:cNvPr id="9" name="Скругленный прямоугольник 8"/>
            <p:cNvSpPr/>
            <p:nvPr/>
          </p:nvSpPr>
          <p:spPr>
            <a:xfrm>
              <a:off x="860275" y="2091848"/>
              <a:ext cx="1711325" cy="731520"/>
            </a:xfrm>
            <a:prstGeom prst="roundRect">
              <a:avLst/>
            </a:pr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sz="2000" dirty="0">
                  <a:effectLst/>
                  <a:latin typeface="Times New Roman"/>
                  <a:ea typeface="Times New Roman"/>
                </a:rPr>
                <a:t>Раздел 4. Практический курс с выездными занятиями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2999232" y="2677363"/>
              <a:ext cx="2165676" cy="731520"/>
            </a:xfrm>
            <a:prstGeom prst="roundRect">
              <a:avLst/>
            </a:prstGeom>
            <a:ln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endParaRPr lang="ru-RU" sz="2800" dirty="0" smtClean="0">
                <a:effectLst/>
                <a:latin typeface="Times New Roman"/>
                <a:ea typeface="Times New Roman"/>
              </a:endParaRPr>
            </a:p>
            <a:p>
              <a:pPr algn="ctr">
                <a:spcAft>
                  <a:spcPts val="0"/>
                </a:spcAft>
              </a:pPr>
              <a:r>
                <a:rPr lang="ru-RU" sz="2800" dirty="0" smtClean="0">
                  <a:effectLst/>
                  <a:latin typeface="Times New Roman"/>
                  <a:ea typeface="Times New Roman"/>
                </a:rPr>
                <a:t>Заключительный </a:t>
              </a:r>
              <a:r>
                <a:rPr lang="ru-RU" sz="2800" dirty="0">
                  <a:effectLst/>
                  <a:latin typeface="Times New Roman"/>
                  <a:ea typeface="Times New Roman"/>
                </a:rPr>
                <a:t>этап</a:t>
              </a:r>
            </a:p>
            <a:p>
              <a:pPr>
                <a:spcAft>
                  <a:spcPts val="0"/>
                </a:spcAft>
              </a:pPr>
              <a:r>
                <a:rPr lang="ru-RU" sz="2800" dirty="0">
                  <a:effectLst/>
                  <a:latin typeface="Times New Roman"/>
                  <a:ea typeface="Times New Roman"/>
                </a:rPr>
                <a:t> </a:t>
              </a:r>
            </a:p>
          </p:txBody>
        </p:sp>
        <p:sp>
          <p:nvSpPr>
            <p:cNvPr id="12" name="Стрелка вправо 11"/>
            <p:cNvSpPr/>
            <p:nvPr/>
          </p:nvSpPr>
          <p:spPr>
            <a:xfrm>
              <a:off x="1345997" y="1455725"/>
              <a:ext cx="482803" cy="1755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800"/>
            </a:p>
          </p:txBody>
        </p:sp>
        <p:sp>
          <p:nvSpPr>
            <p:cNvPr id="13" name="Стрелка вправо 12"/>
            <p:cNvSpPr/>
            <p:nvPr/>
          </p:nvSpPr>
          <p:spPr>
            <a:xfrm>
              <a:off x="3412239" y="1968103"/>
              <a:ext cx="482804" cy="1755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800"/>
            </a:p>
          </p:txBody>
        </p:sp>
        <p:sp>
          <p:nvSpPr>
            <p:cNvPr id="14" name="Стрелка вправо 13"/>
            <p:cNvSpPr/>
            <p:nvPr/>
          </p:nvSpPr>
          <p:spPr>
            <a:xfrm>
              <a:off x="2466541" y="3066384"/>
              <a:ext cx="482600" cy="17526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800"/>
            </a:p>
          </p:txBody>
        </p:sp>
        <p:sp>
          <p:nvSpPr>
            <p:cNvPr id="15" name="Стрелка вправо 14"/>
            <p:cNvSpPr/>
            <p:nvPr/>
          </p:nvSpPr>
          <p:spPr>
            <a:xfrm>
              <a:off x="351130" y="2501798"/>
              <a:ext cx="482803" cy="17556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ru-RU" sz="2800"/>
            </a:p>
          </p:txBody>
        </p:sp>
      </p:grpSp>
      <p:sp>
        <p:nvSpPr>
          <p:cNvPr id="17" name="Прямоугольник 16"/>
          <p:cNvSpPr/>
          <p:nvPr/>
        </p:nvSpPr>
        <p:spPr>
          <a:xfrm>
            <a:off x="1615726" y="-273"/>
            <a:ext cx="9617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Общая структура программы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повышения квалификации «Бережливое производство»</a:t>
            </a:r>
          </a:p>
        </p:txBody>
      </p:sp>
    </p:spTree>
    <p:extLst>
      <p:ext uri="{BB962C8B-B14F-4D97-AF65-F5344CB8AC3E}">
        <p14:creationId xmlns:p14="http://schemas.microsoft.com/office/powerpoint/2010/main" val="353786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-1"/>
            <a:ext cx="115223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388044284"/>
              </p:ext>
            </p:extLst>
          </p:nvPr>
        </p:nvGraphicFramePr>
        <p:xfrm>
          <a:off x="1875301" y="764155"/>
          <a:ext cx="8206216" cy="108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16241472"/>
              </p:ext>
            </p:extLst>
          </p:nvPr>
        </p:nvGraphicFramePr>
        <p:xfrm>
          <a:off x="1875301" y="2261054"/>
          <a:ext cx="8065453" cy="328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40085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-1"/>
            <a:ext cx="115223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973305504"/>
              </p:ext>
            </p:extLst>
          </p:nvPr>
        </p:nvGraphicFramePr>
        <p:xfrm>
          <a:off x="1677960" y="246288"/>
          <a:ext cx="8206216" cy="108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779916744"/>
              </p:ext>
            </p:extLst>
          </p:nvPr>
        </p:nvGraphicFramePr>
        <p:xfrm>
          <a:off x="498403" y="1334943"/>
          <a:ext cx="10706740" cy="5035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04223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-1"/>
            <a:ext cx="115223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550393938"/>
              </p:ext>
            </p:extLst>
          </p:nvPr>
        </p:nvGraphicFramePr>
        <p:xfrm>
          <a:off x="1677960" y="246288"/>
          <a:ext cx="8206216" cy="108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2345393616"/>
              </p:ext>
            </p:extLst>
          </p:nvPr>
        </p:nvGraphicFramePr>
        <p:xfrm>
          <a:off x="498403" y="1334943"/>
          <a:ext cx="10706740" cy="50350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64987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-1"/>
            <a:ext cx="115223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830718263"/>
              </p:ext>
            </p:extLst>
          </p:nvPr>
        </p:nvGraphicFramePr>
        <p:xfrm>
          <a:off x="1872605" y="215751"/>
          <a:ext cx="8206216" cy="108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1315797236"/>
              </p:ext>
            </p:extLst>
          </p:nvPr>
        </p:nvGraphicFramePr>
        <p:xfrm>
          <a:off x="316933" y="1471024"/>
          <a:ext cx="11069680" cy="46948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86366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-1"/>
            <a:ext cx="115223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552826425"/>
              </p:ext>
            </p:extLst>
          </p:nvPr>
        </p:nvGraphicFramePr>
        <p:xfrm>
          <a:off x="1859430" y="450411"/>
          <a:ext cx="8206216" cy="108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Объект 7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408666500"/>
              </p:ext>
            </p:extLst>
          </p:nvPr>
        </p:nvGraphicFramePr>
        <p:xfrm>
          <a:off x="1950164" y="1947310"/>
          <a:ext cx="8065453" cy="328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001958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-1"/>
            <a:ext cx="115223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57646854"/>
              </p:ext>
            </p:extLst>
          </p:nvPr>
        </p:nvGraphicFramePr>
        <p:xfrm>
          <a:off x="1950165" y="518452"/>
          <a:ext cx="8206216" cy="10800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796381515"/>
              </p:ext>
            </p:extLst>
          </p:nvPr>
        </p:nvGraphicFramePr>
        <p:xfrm>
          <a:off x="1944613" y="2159967"/>
          <a:ext cx="8065453" cy="32832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4935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" y="-1"/>
            <a:ext cx="115223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152525" y="2532781"/>
            <a:ext cx="10369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spc="-180" dirty="0" smtClean="0">
                <a:solidFill>
                  <a:srgbClr val="C00000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spc="-180" dirty="0">
              <a:solidFill>
                <a:srgbClr val="C00000"/>
              </a:solidFill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518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" y="-1"/>
            <a:ext cx="115223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565" y="71735"/>
            <a:ext cx="9505056" cy="451335"/>
          </a:xfrm>
          <a:prstGeom prst="rect">
            <a:avLst/>
          </a:prstGeom>
        </p:spPr>
        <p:txBody>
          <a:bodyPr wrap="square" lIns="91364" tIns="45685" rIns="91364" bIns="45685">
            <a:spAutoFit/>
          </a:bodyPr>
          <a:lstStyle/>
          <a:p>
            <a:pPr algn="ctr" defTabSz="913645">
              <a:lnSpc>
                <a:spcPts val="2800"/>
              </a:lnSpc>
            </a:pP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Мероприятия по поддержке занятости</a:t>
            </a:r>
            <a:endParaRPr lang="ru-RU" sz="2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pSp>
        <p:nvGrpSpPr>
          <p:cNvPr id="7" name="Группа 6"/>
          <p:cNvGrpSpPr/>
          <p:nvPr/>
        </p:nvGrpSpPr>
        <p:grpSpPr>
          <a:xfrm>
            <a:off x="576461" y="544428"/>
            <a:ext cx="10657184" cy="3157275"/>
            <a:chOff x="1152525" y="685542"/>
            <a:chExt cx="10297144" cy="3157275"/>
          </a:xfrm>
        </p:grpSpPr>
        <p:sp>
          <p:nvSpPr>
            <p:cNvPr id="4" name="TextBox 3"/>
            <p:cNvSpPr txBox="1"/>
            <p:nvPr/>
          </p:nvSpPr>
          <p:spPr>
            <a:xfrm>
              <a:off x="1152525" y="685542"/>
              <a:ext cx="10153128" cy="31572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76000" algn="just">
                <a:lnSpc>
                  <a:spcPts val="2400"/>
                </a:lnSpc>
              </a:pPr>
              <a:r>
                <a:rPr lang="ru-RU" sz="2200" dirty="0" smtClean="0">
                  <a:latin typeface="Arial Narrow" panose="020B0606020202030204" pitchFamily="34" charset="0"/>
                </a:rPr>
                <a:t>В рамках региональной программы запланировано </a:t>
              </a:r>
              <a:r>
                <a:rPr lang="ru-RU" sz="2200" dirty="0">
                  <a:latin typeface="Arial Narrow" panose="020B0606020202030204" pitchFamily="34" charset="0"/>
                </a:rPr>
                <a:t>опережающее </a:t>
              </a:r>
              <a:r>
                <a:rPr lang="ru-RU" sz="2200" dirty="0" smtClean="0">
                  <a:latin typeface="Arial Narrow" panose="020B0606020202030204" pitchFamily="34" charset="0"/>
                </a:rPr>
                <a:t>профессиональное обучение </a:t>
              </a:r>
              <a:r>
                <a:rPr lang="ru-RU" sz="2200" dirty="0">
                  <a:latin typeface="Arial Narrow" panose="020B0606020202030204" pitchFamily="34" charset="0"/>
                </a:rPr>
                <a:t>и профессиональная переподготовка</a:t>
              </a:r>
              <a:r>
                <a:rPr lang="ru-RU" sz="2200" dirty="0" smtClean="0">
                  <a:latin typeface="Arial Narrow" panose="020B0606020202030204" pitchFamily="34" charset="0"/>
                </a:rPr>
                <a:t>, </a:t>
              </a:r>
              <a:r>
                <a:rPr lang="ru-RU" sz="2200" dirty="0">
                  <a:latin typeface="Arial Narrow" panose="020B0606020202030204" pitchFamily="34" charset="0"/>
                </a:rPr>
                <a:t>а также повышение </a:t>
              </a:r>
              <a:r>
                <a:rPr lang="ru-RU" sz="2200" dirty="0" smtClean="0">
                  <a:latin typeface="Arial Narrow" panose="020B0606020202030204" pitchFamily="34" charset="0"/>
                </a:rPr>
                <a:t>квалификации работников</a:t>
              </a:r>
              <a:r>
                <a:rPr lang="ru-RU" sz="2200" dirty="0">
                  <a:latin typeface="Arial Narrow" panose="020B0606020202030204" pitchFamily="34" charset="0"/>
                </a:rPr>
                <a:t>, участвующих в мероприятиях по повышению эффективности </a:t>
              </a:r>
              <a:r>
                <a:rPr lang="ru-RU" sz="2200" dirty="0" smtClean="0">
                  <a:latin typeface="Arial Narrow" panose="020B0606020202030204" pitchFamily="34" charset="0"/>
                </a:rPr>
                <a:t>занятости.</a:t>
              </a:r>
            </a:p>
            <a:p>
              <a:pPr algn="just">
                <a:spcBef>
                  <a:spcPts val="1400"/>
                </a:spcBef>
              </a:pPr>
              <a:r>
                <a:rPr lang="ru-RU" sz="2000" dirty="0" smtClean="0">
                  <a:latin typeface="Arial Narrow" panose="020B0606020202030204" pitchFamily="34" charset="0"/>
                </a:rPr>
                <a:t>						</a:t>
              </a:r>
              <a:r>
                <a:rPr lang="ru-RU" sz="4000" b="1" dirty="0" smtClean="0">
                  <a:solidFill>
                    <a:srgbClr val="203277"/>
                  </a:solidFill>
                  <a:latin typeface="Arial Narrow" panose="020B0606020202030204" pitchFamily="34" charset="0"/>
                </a:rPr>
                <a:t>1227</a:t>
              </a:r>
              <a:r>
                <a:rPr lang="ru-RU" sz="2000" dirty="0" smtClean="0">
                  <a:latin typeface="Arial Narrow" panose="020B0606020202030204" pitchFamily="34" charset="0"/>
                </a:rPr>
                <a:t> человек</a:t>
              </a:r>
            </a:p>
            <a:p>
              <a:pPr algn="just">
                <a:spcBef>
                  <a:spcPts val="1800"/>
                </a:spcBef>
              </a:pPr>
              <a:r>
                <a:rPr lang="ru-RU" sz="2000" dirty="0" smtClean="0">
                  <a:latin typeface="Arial Narrow" panose="020B0606020202030204" pitchFamily="34" charset="0"/>
                </a:rPr>
                <a:t>						</a:t>
              </a:r>
              <a:r>
                <a:rPr lang="ru-RU" sz="4000" b="1" dirty="0" smtClean="0">
                  <a:solidFill>
                    <a:srgbClr val="FF0000"/>
                  </a:solidFill>
                  <a:latin typeface="Arial Narrow" panose="020B0606020202030204" pitchFamily="34" charset="0"/>
                </a:rPr>
                <a:t>158,3</a:t>
              </a:r>
              <a:r>
                <a:rPr lang="ru-RU" sz="2000" dirty="0" smtClean="0">
                  <a:latin typeface="Arial Narrow" panose="020B0606020202030204" pitchFamily="34" charset="0"/>
                </a:rPr>
                <a:t>  млн рублей</a:t>
              </a:r>
            </a:p>
            <a:p>
              <a:pPr algn="ctr">
                <a:spcBef>
                  <a:spcPts val="1500"/>
                </a:spcBef>
              </a:pPr>
              <a:r>
                <a:rPr lang="ru-RU" sz="2000" b="1" dirty="0" smtClean="0">
                  <a:latin typeface="Arial Narrow" panose="020B0606020202030204" pitchFamily="34" charset="0"/>
                </a:rPr>
                <a:t>Объем полученных заявок от предприятий на обучение работников на март 2018 года:</a:t>
              </a:r>
              <a:endParaRPr lang="ru-RU" sz="2000" b="1" dirty="0">
                <a:latin typeface="Arial Narrow" panose="020B0606020202030204" pitchFamily="34" charset="0"/>
              </a:endParaRPr>
            </a:p>
          </p:txBody>
        </p:sp>
        <p:graphicFrame>
          <p:nvGraphicFramePr>
            <p:cNvPr id="5" name="Схема 4"/>
            <p:cNvGraphicFramePr/>
            <p:nvPr>
              <p:extLst>
                <p:ext uri="{D42A27DB-BD31-4B8C-83A1-F6EECF244321}">
                  <p14:modId xmlns:p14="http://schemas.microsoft.com/office/powerpoint/2010/main" val="1259664483"/>
                </p:ext>
              </p:extLst>
            </p:nvPr>
          </p:nvGraphicFramePr>
          <p:xfrm>
            <a:off x="1185870" y="1653009"/>
            <a:ext cx="5223239" cy="1800199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3" r:lo="rId4" r:qs="rId5" r:cs="rId6"/>
            </a:graphicData>
          </a:graphic>
        </p:graphicFrame>
        <p:sp>
          <p:nvSpPr>
            <p:cNvPr id="6" name="TextBox 5"/>
            <p:cNvSpPr txBox="1"/>
            <p:nvPr/>
          </p:nvSpPr>
          <p:spPr>
            <a:xfrm>
              <a:off x="9145413" y="2662862"/>
              <a:ext cx="23042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b="1" dirty="0" smtClean="0">
                  <a:latin typeface="Arial Narrow" panose="020B0606020202030204" pitchFamily="34" charset="0"/>
                </a:rPr>
                <a:t>115,6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млн</a:t>
              </a:r>
              <a:r>
                <a:rPr lang="ru-RU" sz="1600" dirty="0" smtClean="0">
                  <a:latin typeface="Arial Narrow" panose="020B0606020202030204" pitchFamily="34" charset="0"/>
                </a:rPr>
                <a:t> – </a:t>
              </a:r>
              <a:r>
                <a:rPr lang="ru-RU" sz="1600" dirty="0" err="1" smtClean="0">
                  <a:latin typeface="Arial Narrow" panose="020B0606020202030204" pitchFamily="34" charset="0"/>
                </a:rPr>
                <a:t>Фед</a:t>
              </a:r>
              <a:r>
                <a:rPr lang="ru-RU" sz="1600" dirty="0" smtClean="0">
                  <a:latin typeface="Arial Narrow" panose="020B0606020202030204" pitchFamily="34" charset="0"/>
                </a:rPr>
                <a:t>. бюджет</a:t>
              </a:r>
            </a:p>
            <a:p>
              <a:r>
                <a:rPr lang="ru-RU" b="1" dirty="0" smtClean="0">
                  <a:latin typeface="Arial Narrow" panose="020B0606020202030204" pitchFamily="34" charset="0"/>
                </a:rPr>
                <a:t>42,7</a:t>
              </a:r>
              <a:r>
                <a:rPr lang="ru-RU" sz="1600" b="1" dirty="0" smtClean="0">
                  <a:latin typeface="Arial Narrow" panose="020B0606020202030204" pitchFamily="34" charset="0"/>
                </a:rPr>
                <a:t> млн   </a:t>
              </a:r>
              <a:r>
                <a:rPr lang="ru-RU" sz="1600" dirty="0" smtClean="0">
                  <a:latin typeface="Arial Narrow" panose="020B0606020202030204" pitchFamily="34" charset="0"/>
                </a:rPr>
                <a:t>– бюджет ТО</a:t>
              </a:r>
              <a:endParaRPr lang="ru-RU" sz="1600" dirty="0">
                <a:latin typeface="Arial Narrow" panose="020B0606020202030204" pitchFamily="34" charset="0"/>
              </a:endParaRPr>
            </a:p>
          </p:txBody>
        </p:sp>
      </p:grpSp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6086830"/>
              </p:ext>
            </p:extLst>
          </p:nvPr>
        </p:nvGraphicFramePr>
        <p:xfrm>
          <a:off x="936501" y="3603326"/>
          <a:ext cx="10081120" cy="28768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</p:spTree>
    <p:extLst>
      <p:ext uri="{BB962C8B-B14F-4D97-AF65-F5344CB8AC3E}">
        <p14:creationId xmlns:p14="http://schemas.microsoft.com/office/powerpoint/2010/main" val="2158230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" y="-1"/>
            <a:ext cx="115223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224533" y="84512"/>
            <a:ext cx="9721080" cy="810408"/>
          </a:xfrm>
          <a:prstGeom prst="rect">
            <a:avLst/>
          </a:prstGeom>
        </p:spPr>
        <p:txBody>
          <a:bodyPr wrap="square" lIns="91364" tIns="45685" rIns="91364" bIns="45685">
            <a:spAutoFit/>
          </a:bodyPr>
          <a:lstStyle/>
          <a:p>
            <a:pPr algn="ctr" defTabSz="913645">
              <a:lnSpc>
                <a:spcPts val="2800"/>
              </a:lnSpc>
            </a:pP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Организация обучения работников </a:t>
            </a:r>
          </a:p>
          <a:p>
            <a:pPr algn="ctr" defTabSz="913645">
              <a:lnSpc>
                <a:spcPts val="2800"/>
              </a:lnSpc>
            </a:pP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предприятий-участников программы </a:t>
            </a:r>
            <a:endParaRPr lang="ru-RU" sz="2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1366911568"/>
              </p:ext>
            </p:extLst>
          </p:nvPr>
        </p:nvGraphicFramePr>
        <p:xfrm>
          <a:off x="648469" y="228528"/>
          <a:ext cx="10729192" cy="61799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6019" name="Picture 3" descr="D:\Downloads\logo-tgmk1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6000" y="2337398"/>
            <a:ext cx="835632" cy="791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1" name="Picture 5" descr="http://russisches-haus.ru/upload/inline/56c58d9cb3003_logo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1852" y="3096071"/>
            <a:ext cx="317886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3" name="Picture 7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926" y="2531596"/>
            <a:ext cx="2457788" cy="44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4" name="Picture 8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144" y="4536231"/>
            <a:ext cx="1556644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7" name="Picture 11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053" y="4158930"/>
            <a:ext cx="1008112" cy="109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6461" y="4843908"/>
            <a:ext cx="7416824" cy="1564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Размер субсидий установлен </a:t>
            </a:r>
            <a:endParaRPr lang="ru-RU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постановлением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правительства </a:t>
            </a:r>
            <a:endParaRPr lang="ru-RU" dirty="0" smtClean="0">
              <a:solidFill>
                <a:srgbClr val="C00000"/>
              </a:solidFill>
              <a:latin typeface="Arial Narrow" panose="020B0606020202030204" pitchFamily="34" charset="0"/>
            </a:endParaRPr>
          </a:p>
          <a:p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Тульской 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области </a:t>
            </a:r>
            <a:r>
              <a:rPr lang="ru-RU" dirty="0" smtClean="0">
                <a:solidFill>
                  <a:srgbClr val="C00000"/>
                </a:solidFill>
                <a:latin typeface="Arial Narrow" panose="020B0606020202030204" pitchFamily="34" charset="0"/>
              </a:rPr>
              <a:t>№</a:t>
            </a:r>
            <a:r>
              <a:rPr lang="ru-RU" dirty="0">
                <a:solidFill>
                  <a:srgbClr val="C00000"/>
                </a:solidFill>
                <a:latin typeface="Arial Narrow" panose="020B0606020202030204" pitchFamily="34" charset="0"/>
              </a:rPr>
              <a:t>119 от 02.04.2018 г.</a:t>
            </a:r>
          </a:p>
          <a:p>
            <a:pPr>
              <a:lnSpc>
                <a:spcPts val="2200"/>
              </a:lnSpc>
              <a:spcBef>
                <a:spcPts val="600"/>
              </a:spcBef>
            </a:pPr>
            <a:r>
              <a:rPr lang="ru-RU" b="1" dirty="0" smtClean="0">
                <a:solidFill>
                  <a:srgbClr val="203277"/>
                </a:solidFill>
                <a:latin typeface="Arial Narrow" panose="020B0606020202030204" pitchFamily="34" charset="0"/>
              </a:rPr>
              <a:t>Предельный </a:t>
            </a:r>
            <a:r>
              <a:rPr lang="ru-RU" b="1" dirty="0">
                <a:solidFill>
                  <a:srgbClr val="203277"/>
                </a:solidFill>
                <a:latin typeface="Arial Narrow" panose="020B0606020202030204" pitchFamily="34" charset="0"/>
              </a:rPr>
              <a:t>размер субсидии </a:t>
            </a:r>
            <a:r>
              <a:rPr lang="ru-RU" b="1">
                <a:solidFill>
                  <a:srgbClr val="203277"/>
                </a:solidFill>
                <a:latin typeface="Arial Narrow" panose="020B0606020202030204" pitchFamily="34" charset="0"/>
              </a:rPr>
              <a:t>– </a:t>
            </a:r>
            <a:r>
              <a:rPr lang="ru-RU" sz="2000" b="1" smtClean="0">
                <a:solidFill>
                  <a:srgbClr val="203277"/>
                </a:solidFill>
                <a:latin typeface="Arial Narrow" panose="020B0606020202030204" pitchFamily="34" charset="0"/>
              </a:rPr>
              <a:t>79 </a:t>
            </a:r>
            <a:r>
              <a:rPr lang="ru-RU" sz="2000" b="1" dirty="0">
                <a:solidFill>
                  <a:srgbClr val="203277"/>
                </a:solidFill>
                <a:latin typeface="Arial Narrow" panose="020B0606020202030204" pitchFamily="34" charset="0"/>
              </a:rPr>
              <a:t>000</a:t>
            </a:r>
            <a:r>
              <a:rPr lang="ru-RU" b="1" dirty="0">
                <a:solidFill>
                  <a:srgbClr val="203277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203277"/>
                </a:solidFill>
                <a:latin typeface="Arial Narrow" panose="020B0606020202030204" pitchFamily="34" charset="0"/>
              </a:rPr>
              <a:t>руб. в месяц на одного </a:t>
            </a:r>
          </a:p>
          <a:p>
            <a:pPr>
              <a:lnSpc>
                <a:spcPts val="2200"/>
              </a:lnSpc>
            </a:pPr>
            <a:r>
              <a:rPr lang="ru-RU" b="1" dirty="0" smtClean="0">
                <a:solidFill>
                  <a:srgbClr val="203277"/>
                </a:solidFill>
                <a:latin typeface="Arial Narrow" panose="020B0606020202030204" pitchFamily="34" charset="0"/>
              </a:rPr>
              <a:t>обучаемого</a:t>
            </a:r>
            <a:r>
              <a:rPr lang="ru-RU" sz="1600" b="1" dirty="0" smtClean="0">
                <a:solidFill>
                  <a:srgbClr val="203277"/>
                </a:solidFill>
                <a:latin typeface="Arial Narrow" panose="020B0606020202030204" pitchFamily="34" charset="0"/>
              </a:rPr>
              <a:t> </a:t>
            </a:r>
            <a:r>
              <a:rPr lang="ru-RU" b="1" dirty="0" smtClean="0">
                <a:solidFill>
                  <a:srgbClr val="203277"/>
                </a:solidFill>
                <a:latin typeface="Arial Narrow" panose="020B0606020202030204" pitchFamily="34" charset="0"/>
              </a:rPr>
              <a:t>(в </a:t>
            </a:r>
            <a:r>
              <a:rPr lang="ru-RU" b="1" dirty="0" err="1" smtClean="0">
                <a:solidFill>
                  <a:srgbClr val="203277"/>
                </a:solidFill>
                <a:latin typeface="Arial Narrow" panose="020B0606020202030204" pitchFamily="34" charset="0"/>
              </a:rPr>
              <a:t>т.ч</a:t>
            </a:r>
            <a:r>
              <a:rPr lang="ru-RU" b="1" dirty="0" smtClean="0">
                <a:solidFill>
                  <a:srgbClr val="203277"/>
                </a:solidFill>
                <a:latin typeface="Arial Narrow" panose="020B0606020202030204" pitchFamily="34" charset="0"/>
              </a:rPr>
              <a:t>. 30 000 руб. на компенсацию стоимости обучения)</a:t>
            </a:r>
            <a:endParaRPr lang="ru-RU" b="1" dirty="0">
              <a:solidFill>
                <a:srgbClr val="203277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1770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" y="-1"/>
            <a:ext cx="115223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0477" y="84511"/>
            <a:ext cx="10441160" cy="451335"/>
          </a:xfrm>
          <a:prstGeom prst="rect">
            <a:avLst/>
          </a:prstGeom>
        </p:spPr>
        <p:txBody>
          <a:bodyPr wrap="square" lIns="91364" tIns="45685" rIns="91364" bIns="45685">
            <a:spAutoFit/>
          </a:bodyPr>
          <a:lstStyle/>
          <a:p>
            <a:pPr algn="ctr" defTabSz="913645">
              <a:lnSpc>
                <a:spcPts val="2800"/>
              </a:lnSpc>
            </a:pP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Виды </a:t>
            </a:r>
            <a:r>
              <a:rPr lang="ru-RU" sz="25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субсидируемого</a:t>
            </a: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 обучения в рамках программы</a:t>
            </a:r>
            <a:endParaRPr lang="ru-RU" sz="2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8469" y="575791"/>
            <a:ext cx="10513168" cy="5152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>
                <a:latin typeface="Arial Narrow" panose="020B0606020202030204" pitchFamily="34" charset="0"/>
              </a:rPr>
              <a:t>Опережающее профессиональное обучение и профессиональная переподготовка</a:t>
            </a: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4069730659"/>
              </p:ext>
            </p:extLst>
          </p:nvPr>
        </p:nvGraphicFramePr>
        <p:xfrm>
          <a:off x="720477" y="1223863"/>
          <a:ext cx="10441160" cy="512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7581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" y="-1"/>
            <a:ext cx="115223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720477" y="84512"/>
            <a:ext cx="10441160" cy="451335"/>
          </a:xfrm>
          <a:prstGeom prst="rect">
            <a:avLst/>
          </a:prstGeom>
        </p:spPr>
        <p:txBody>
          <a:bodyPr wrap="square" lIns="91364" tIns="45685" rIns="91364" bIns="45685">
            <a:spAutoFit/>
          </a:bodyPr>
          <a:lstStyle/>
          <a:p>
            <a:pPr algn="ctr" defTabSz="913645">
              <a:lnSpc>
                <a:spcPts val="2800"/>
              </a:lnSpc>
            </a:pP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Виды субсидируемого обучения в рамках программы</a:t>
            </a:r>
            <a:endParaRPr lang="ru-RU" sz="2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648469" y="575791"/>
            <a:ext cx="10513168" cy="515270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300" b="1" dirty="0" smtClean="0">
                <a:latin typeface="Arial Narrow" panose="020B0606020202030204" pitchFamily="34" charset="0"/>
              </a:rPr>
              <a:t>Повышение квалификации работников</a:t>
            </a:r>
            <a:endParaRPr lang="ru-RU" sz="2300" b="1" dirty="0">
              <a:latin typeface="Arial Narrow" panose="020B0606020202030204" pitchFamily="34" charset="0"/>
            </a:endParaRPr>
          </a:p>
        </p:txBody>
      </p:sp>
      <p:graphicFrame>
        <p:nvGraphicFramePr>
          <p:cNvPr id="12" name="Схема 11"/>
          <p:cNvGraphicFramePr/>
          <p:nvPr>
            <p:extLst>
              <p:ext uri="{D42A27DB-BD31-4B8C-83A1-F6EECF244321}">
                <p14:modId xmlns:p14="http://schemas.microsoft.com/office/powerpoint/2010/main" val="659866329"/>
              </p:ext>
            </p:extLst>
          </p:nvPr>
        </p:nvGraphicFramePr>
        <p:xfrm>
          <a:off x="720477" y="1223863"/>
          <a:ext cx="10441160" cy="5120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70006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" y="-1"/>
            <a:ext cx="115223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160637" y="71735"/>
            <a:ext cx="8784976" cy="810408"/>
          </a:xfrm>
          <a:prstGeom prst="rect">
            <a:avLst/>
          </a:prstGeom>
        </p:spPr>
        <p:txBody>
          <a:bodyPr wrap="square" lIns="91364" tIns="45685" rIns="91364" bIns="45685">
            <a:spAutoFit/>
          </a:bodyPr>
          <a:lstStyle/>
          <a:p>
            <a:pPr algn="ctr" defTabSz="913645">
              <a:lnSpc>
                <a:spcPts val="2800"/>
              </a:lnSpc>
            </a:pP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Региональная программа повышения квалификации «Бережливое производство»</a:t>
            </a:r>
            <a:endParaRPr lang="ru-RU" sz="2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2725" y="1223863"/>
            <a:ext cx="6984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3 уровня программы</a:t>
            </a:r>
            <a:endParaRPr lang="ru-RU" sz="3200" dirty="0" smtClean="0">
              <a:latin typeface="Arial Narrow" panose="020B0606020202030204" pitchFamily="34" charset="0"/>
            </a:endParaRPr>
          </a:p>
          <a:p>
            <a:r>
              <a:rPr lang="ru-RU" sz="2200" dirty="0" smtClean="0">
                <a:latin typeface="Arial Narrow" panose="020B0606020202030204" pitchFamily="34" charset="0"/>
              </a:rPr>
              <a:t>в зависимости от категории обучаемых работников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52725" y="2410251"/>
            <a:ext cx="7632085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Высокая практическая направленность</a:t>
            </a:r>
            <a:r>
              <a:rPr lang="ru-RU" sz="3200" dirty="0" smtClean="0">
                <a:latin typeface="Arial Narrow" panose="020B0606020202030204" pitchFamily="34" charset="0"/>
              </a:rPr>
              <a:t>:</a:t>
            </a:r>
            <a:r>
              <a:rPr lang="ru-RU" sz="20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ru-RU" sz="2200" dirty="0" smtClean="0">
                <a:latin typeface="Arial Narrow" panose="020B0606020202030204" pitchFamily="34" charset="0"/>
              </a:rPr>
              <a:t>Интерактивная подача материала, бизнес-игры, лекционная форма не превышает 20%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952725" y="3906256"/>
            <a:ext cx="8424571" cy="9900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Соответствие рекомендованным </a:t>
            </a:r>
            <a:r>
              <a:rPr lang="ru-RU" sz="3200" b="1" spc="-20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Минэкономразвития РФ направлениям обучения</a:t>
            </a:r>
            <a:endParaRPr lang="ru-RU" sz="3200" b="1" spc="-20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952725" y="5039508"/>
            <a:ext cx="828092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Обязательные практические выездные сессии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ru-RU" sz="2200" dirty="0" smtClean="0">
                <a:latin typeface="Arial Narrow" panose="020B0606020202030204" pitchFamily="34" charset="0"/>
              </a:rPr>
              <a:t>на предприятиях-менторах программы и предприятиях-пилотах, имеющих успешный опыт внедрения бережливого производства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86027" name="Picture 11" descr="http://canacopegdl.com/images/practice/practice-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44" y="2492648"/>
            <a:ext cx="2232249" cy="1251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29" name="Picture 13" descr="https://investments.academic.ru/pictures/investments/img1945011_Logotip_Minekonomrazvitiy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3" y="3836993"/>
            <a:ext cx="2337632" cy="1182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033" name="Picture 17" descr="http://goodlike.org/wp-content/uploads/2017/03/prof_perepodgotovka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832" r="16583" b="14389"/>
          <a:stretch/>
        </p:blipFill>
        <p:spPr bwMode="auto">
          <a:xfrm>
            <a:off x="432444" y="1079847"/>
            <a:ext cx="2250100" cy="1275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273185" y="5265620"/>
            <a:ext cx="2462413" cy="1142819"/>
            <a:chOff x="273185" y="5193612"/>
            <a:chExt cx="2462413" cy="1142819"/>
          </a:xfrm>
        </p:grpSpPr>
        <p:pic>
          <p:nvPicPr>
            <p:cNvPr id="27" name="Picture 2" descr="http://magbober.ru/image/catalog/PROIZVODITEL/Knauf-Logo.jp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5219" y="5193612"/>
              <a:ext cx="720081" cy="4655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2" descr="https://www.tictacinteractive.com/wp-content/uploads/2014/11/logos_0025_sca.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85" y="5292283"/>
              <a:ext cx="1044148" cy="10441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9" name="Picture 1" descr="D:\Downloads\polema_tula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73583" y="5648530"/>
              <a:ext cx="1462015" cy="408598"/>
            </a:xfrm>
            <a:prstGeom prst="rect">
              <a:avLst/>
            </a:prstGeom>
            <a:noFill/>
          </p:spPr>
        </p:pic>
        <p:pic>
          <p:nvPicPr>
            <p:cNvPr id="30" name="Picture 2" descr="D:\Downloads\3137779230.jp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1378929" y="5290247"/>
              <a:ext cx="1343784" cy="333515"/>
            </a:xfrm>
            <a:prstGeom prst="rect">
              <a:avLst/>
            </a:prstGeom>
            <a:noFill/>
          </p:spPr>
        </p:pic>
      </p:grpSp>
    </p:spTree>
    <p:extLst>
      <p:ext uri="{BB962C8B-B14F-4D97-AF65-F5344CB8AC3E}">
        <p14:creationId xmlns:p14="http://schemas.microsoft.com/office/powerpoint/2010/main" val="2560858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" y="-1"/>
            <a:ext cx="115223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1512565" y="84512"/>
            <a:ext cx="8784976" cy="810408"/>
          </a:xfrm>
          <a:prstGeom prst="rect">
            <a:avLst/>
          </a:prstGeom>
        </p:spPr>
        <p:txBody>
          <a:bodyPr wrap="square" lIns="91364" tIns="45685" rIns="91364" bIns="45685">
            <a:spAutoFit/>
          </a:bodyPr>
          <a:lstStyle/>
          <a:p>
            <a:pPr algn="ctr" defTabSz="913645">
              <a:lnSpc>
                <a:spcPts val="2800"/>
              </a:lnSpc>
            </a:pPr>
            <a:r>
              <a:rPr lang="ru-RU" sz="2600" b="1" dirty="0" smtClean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Региональная программа повышения квалификации «Бережливое производство»</a:t>
            </a:r>
            <a:endParaRPr lang="ru-RU" sz="26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52725" y="1079847"/>
            <a:ext cx="8280920" cy="13747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Привлечение к процессу обучения экспертов </a:t>
            </a:r>
            <a:r>
              <a:rPr lang="ru-RU" sz="2200" dirty="0" smtClean="0">
                <a:latin typeface="Arial Narrow" panose="020B0606020202030204" pitchFamily="34" charset="0"/>
              </a:rPr>
              <a:t>Минэкономразвития</a:t>
            </a:r>
            <a:r>
              <a:rPr lang="ru-RU" sz="2200" dirty="0">
                <a:latin typeface="Arial Narrow" panose="020B0606020202030204" pitchFamily="34" charset="0"/>
              </a:rPr>
              <a:t>, Федерального центра компетенций, Академии </a:t>
            </a:r>
            <a:r>
              <a:rPr lang="ru-RU" sz="2200" dirty="0" err="1">
                <a:latin typeface="Arial Narrow" panose="020B0606020202030204" pitchFamily="34" charset="0"/>
              </a:rPr>
              <a:t>Росатома</a:t>
            </a:r>
            <a:r>
              <a:rPr lang="ru-RU" sz="2200" dirty="0">
                <a:latin typeface="Arial Narrow" panose="020B0606020202030204" pitchFamily="34" charset="0"/>
              </a:rPr>
              <a:t>, регионального центра компетенций, ведущих консалтинговых компаний (в зависимости от уровня программы)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52725" y="3888159"/>
            <a:ext cx="8136904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Включение в программу </a:t>
            </a:r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доп. дисциплин</a:t>
            </a:r>
            <a:endParaRPr lang="ru-RU" sz="3200" dirty="0" smtClean="0">
              <a:latin typeface="Arial Narrow" panose="020B0606020202030204" pitchFamily="34" charset="0"/>
            </a:endParaRPr>
          </a:p>
          <a:p>
            <a:r>
              <a:rPr lang="ru-RU" sz="2200" dirty="0" smtClean="0">
                <a:latin typeface="Arial Narrow" panose="020B0606020202030204" pitchFamily="34" charset="0"/>
              </a:rPr>
              <a:t>расширяющих курс базовый бережливого производства по </a:t>
            </a:r>
            <a:r>
              <a:rPr lang="ru-RU" sz="2200" dirty="0">
                <a:latin typeface="Arial Narrow" panose="020B0606020202030204" pitchFamily="34" charset="0"/>
              </a:rPr>
              <a:t>рекомендованным направлениями повышения компетенций работников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52725" y="2447999"/>
            <a:ext cx="8424571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Arial Narrow" panose="020B0606020202030204" pitchFamily="34" charset="0"/>
              </a:rPr>
              <a:t>Модульное построение </a:t>
            </a:r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программы</a:t>
            </a:r>
            <a:r>
              <a:rPr lang="ru-RU" sz="3200" dirty="0" smtClean="0">
                <a:latin typeface="Arial Narrow" panose="020B0606020202030204" pitchFamily="34" charset="0"/>
              </a:rPr>
              <a:t> </a:t>
            </a:r>
          </a:p>
          <a:p>
            <a:r>
              <a:rPr lang="ru-RU" sz="2200" dirty="0" smtClean="0">
                <a:latin typeface="Arial Narrow" panose="020B0606020202030204" pitchFamily="34" charset="0"/>
              </a:rPr>
              <a:t>возможность </a:t>
            </a:r>
            <a:r>
              <a:rPr lang="ru-RU" sz="2200" dirty="0">
                <a:latin typeface="Arial Narrow" panose="020B0606020202030204" pitchFamily="34" charset="0"/>
              </a:rPr>
              <a:t>формирования учебного плана с учетом потребностей предприятия-заказчика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952725" y="5136102"/>
            <a:ext cx="8280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</a:pPr>
            <a:r>
              <a:rPr lang="ru-RU" sz="32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Тульский государственный педагогический университет</a:t>
            </a:r>
            <a:endParaRPr lang="ru-RU" sz="3200" dirty="0" smtClean="0">
              <a:latin typeface="Arial Narrow" panose="020B0606020202030204" pitchFamily="34" charset="0"/>
            </a:endParaRPr>
          </a:p>
          <a:p>
            <a:r>
              <a:rPr lang="ru-RU" sz="2200" dirty="0" smtClean="0">
                <a:latin typeface="Arial Narrow" panose="020B0606020202030204" pitchFamily="34" charset="0"/>
              </a:rPr>
              <a:t>базовая образовательная организация, реализующая программу в регионе</a:t>
            </a:r>
            <a:endParaRPr lang="ru-RU" sz="2200" dirty="0">
              <a:latin typeface="Arial Narrow" panose="020B0606020202030204" pitchFamily="34" charset="0"/>
            </a:endParaRPr>
          </a:p>
        </p:txBody>
      </p:sp>
      <p:pic>
        <p:nvPicPr>
          <p:cNvPr id="15" name="Picture 7" descr="C:\Users\Александр\Downloads\thumb-fc6760657352b8a6f7e811fff9e1d41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9" t="26672" r="46806" b="31695"/>
          <a:stretch/>
        </p:blipFill>
        <p:spPr bwMode="auto">
          <a:xfrm>
            <a:off x="683565" y="1151855"/>
            <a:ext cx="842912" cy="677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3" y="1832225"/>
            <a:ext cx="1383676" cy="471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831" y="1151855"/>
            <a:ext cx="1008112" cy="10973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914" y="2447999"/>
            <a:ext cx="2350380" cy="1290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6" name="Picture 2" descr="https://yt3.ggpht.com/a-/AJLlDp1ANBo7dL1GOAypFEBVQ_LGA5mbpsk1ePcWFw=s900-mo-c-c0xffffffff-rj-k-no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4493" y="5151628"/>
            <a:ext cx="1169276" cy="1169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068" name="Picture 4" descr="https://umpgroup.ru/images/lean/lean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5" y="3864352"/>
            <a:ext cx="1323784" cy="1247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828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" y="-1"/>
            <a:ext cx="115223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24283" y="215751"/>
            <a:ext cx="961791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Возможности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реализации программы повышения квалификации «Бережливое производство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» на базе ТГПУ им. Л. Н. Толстого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14353" y="1943943"/>
            <a:ext cx="9833693" cy="4681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</a:pPr>
            <a:r>
              <a:rPr lang="ru-RU" dirty="0" smtClean="0"/>
              <a:t>	</a:t>
            </a:r>
            <a:r>
              <a:rPr lang="ru-RU" sz="2000" dirty="0" smtClean="0"/>
              <a:t>Согласно </a:t>
            </a:r>
            <a:r>
              <a:rPr lang="ru-RU" sz="2000" dirty="0"/>
              <a:t>лицензии на осуществление образовательной деятельности на базе Университета реализуются программы дополнительного профессионального образования (повышения квалификации и профессиональной переподготовки</a:t>
            </a:r>
            <a:r>
              <a:rPr lang="ru-RU" sz="2000" dirty="0" smtClean="0"/>
              <a:t>).</a:t>
            </a:r>
          </a:p>
          <a:p>
            <a:pPr algn="just">
              <a:lnSpc>
                <a:spcPct val="90000"/>
              </a:lnSpc>
            </a:pPr>
            <a:r>
              <a:rPr lang="ru-RU" sz="2000" dirty="0" smtClean="0"/>
              <a:t>	Программа </a:t>
            </a:r>
            <a:r>
              <a:rPr lang="ru-RU" sz="2000" dirty="0"/>
              <a:t>повышения квалификации направлена на совершенствование и (или) получение новой компетенции, необходимой для профессиональной деятельности, и (или) повышение профессионального уровня в рамках имеющейся квалификации (п.4 ст.76 Федерального закона "Об образовании в Российской Федерации" от 29.12.2012 N 273-ФЗ</a:t>
            </a:r>
            <a:r>
              <a:rPr lang="ru-RU" sz="2000" dirty="0" smtClean="0"/>
              <a:t>).</a:t>
            </a:r>
          </a:p>
          <a:p>
            <a:pPr algn="just"/>
            <a:r>
              <a:rPr lang="ru-RU" sz="2000" dirty="0" smtClean="0"/>
              <a:t>	К </a:t>
            </a:r>
            <a:r>
              <a:rPr lang="ru-RU" sz="2000" dirty="0"/>
              <a:t>освоению программы повышения квалификации допускаются лица, имеющие </a:t>
            </a:r>
            <a:r>
              <a:rPr lang="ru-RU" sz="2000" b="1" dirty="0"/>
              <a:t>среднее профессиональное и (или) высшее образование.</a:t>
            </a:r>
          </a:p>
          <a:p>
            <a:pPr algn="just"/>
            <a:r>
              <a:rPr lang="ru-RU" sz="2000" dirty="0"/>
              <a:t>	Лицам, успешно освоившим учебный план программы повышения квалификации и прошедшим итоговую аттестацию, выдаются </a:t>
            </a:r>
            <a:r>
              <a:rPr lang="ru-RU" sz="2000" b="1" dirty="0"/>
              <a:t>удостоверения о повышении квалификации.</a:t>
            </a:r>
          </a:p>
          <a:p>
            <a:pPr algn="just"/>
            <a:r>
              <a:rPr lang="ru-RU" sz="2000" dirty="0"/>
              <a:t>	Трудоемкость программы повышения квалификации - </a:t>
            </a:r>
            <a:r>
              <a:rPr lang="ru-RU" sz="2000" b="1" dirty="0"/>
              <a:t>144 академических часа.</a:t>
            </a:r>
          </a:p>
          <a:p>
            <a:pPr algn="just"/>
            <a:endParaRPr lang="ru-RU" b="1" dirty="0"/>
          </a:p>
          <a:p>
            <a:pPr algn="just">
              <a:lnSpc>
                <a:spcPct val="90000"/>
              </a:lnSpc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21793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0" y="-1"/>
            <a:ext cx="11522333" cy="648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24283" y="215751"/>
            <a:ext cx="9617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Уровни реализации программы повышения квалификации «Бережливое производство»</a:t>
            </a: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5249" y="1583903"/>
            <a:ext cx="10042371" cy="35599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901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BTACCENT" val="Text2"/>
  <p:tag name="ISNEWSLIDENUMBER" val="False"/>
  <p:tag name="PREVIOUSNAME" val="C:\Users\Uliana Loginova\AppData\Local\Temp\notes62F6B5\MSW-XGH001-20170914-UL2wm-r_cf.pptx"/>
  <p:tag name="THINKCELLPRESENTATIONDONOTDELETE" val="&lt;?xml version=&quot;1.0&quot; encoding=&quot;UTF-16&quot; standalone=&quot;yes&quot;?&gt;&lt;root reqver=&quot;23045&quot;&gt;&lt;version val=&quot;25150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0&quot;/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MInEco_1994">
      <a:dk1>
        <a:srgbClr val="000000"/>
      </a:dk1>
      <a:lt1>
        <a:srgbClr val="FFFFFF"/>
      </a:lt1>
      <a:dk2>
        <a:srgbClr val="00295C"/>
      </a:dk2>
      <a:lt2>
        <a:srgbClr val="FFFFFF"/>
      </a:lt2>
      <a:accent1>
        <a:srgbClr val="4F4A4D"/>
      </a:accent1>
      <a:accent2>
        <a:srgbClr val="203277"/>
      </a:accent2>
      <a:accent3>
        <a:srgbClr val="6385BB"/>
      </a:accent3>
      <a:accent4>
        <a:srgbClr val="97BCD5"/>
      </a:accent4>
      <a:accent5>
        <a:srgbClr val="E0D030"/>
      </a:accent5>
      <a:accent6>
        <a:srgbClr val="BB1A2C"/>
      </a:accent6>
      <a:hlink>
        <a:srgbClr val="2568FF"/>
      </a:hlink>
      <a:folHlink>
        <a:srgbClr val="7F7F7F"/>
      </a:folHlink>
    </a:clrScheme>
    <a:fontScheme name="Min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26559</TotalTime>
  <Words>1140</Words>
  <Application>Microsoft Office PowerPoint</Application>
  <PresentationFormat>Произвольный</PresentationFormat>
  <Paragraphs>119</Paragraphs>
  <Slides>17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Office Theme</vt:lpstr>
      <vt:lpstr>3_Тема Office</vt:lpstr>
      <vt:lpstr>b-default</vt:lpstr>
      <vt:lpstr>Тема Office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Встреча</dc:title>
  <dc:creator>Максим Орешкин</dc:creator>
  <cp:lastModifiedBy>Пронин</cp:lastModifiedBy>
  <cp:revision>1307</cp:revision>
  <cp:lastPrinted>2018-04-20T06:50:50Z</cp:lastPrinted>
  <dcterms:created xsi:type="dcterms:W3CDTF">2016-12-12T14:47:23Z</dcterms:created>
  <dcterms:modified xsi:type="dcterms:W3CDTF">2018-04-20T09:27:35Z</dcterms:modified>
</cp:coreProperties>
</file>